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0"/>
  </p:notesMasterIdLst>
  <p:handoutMasterIdLst>
    <p:handoutMasterId r:id="rId21"/>
  </p:handoutMasterIdLst>
  <p:sldIdLst>
    <p:sldId id="256" r:id="rId2"/>
    <p:sldId id="258" r:id="rId3"/>
    <p:sldId id="338" r:id="rId4"/>
    <p:sldId id="363" r:id="rId5"/>
    <p:sldId id="364" r:id="rId6"/>
    <p:sldId id="365" r:id="rId7"/>
    <p:sldId id="366" r:id="rId8"/>
    <p:sldId id="367" r:id="rId9"/>
    <p:sldId id="368" r:id="rId10"/>
    <p:sldId id="369" r:id="rId11"/>
    <p:sldId id="370" r:id="rId12"/>
    <p:sldId id="371" r:id="rId13"/>
    <p:sldId id="372" r:id="rId14"/>
    <p:sldId id="373" r:id="rId15"/>
    <p:sldId id="375" r:id="rId16"/>
    <p:sldId id="374" r:id="rId17"/>
    <p:sldId id="354" r:id="rId18"/>
    <p:sldId id="357" r:id="rId19"/>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DED"/>
  </p:clrMru>
</p:presentationPr>
</file>

<file path=ppt/tableStyles.xml><?xml version="1.0" encoding="utf-8"?>
<a:tblStyleLst xmlns:a="http://schemas.openxmlformats.org/drawingml/2006/main" def="{5C22544A-7EE6-4342-B048-85BDC9FD1C3A}">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746" autoAdjust="0"/>
  </p:normalViewPr>
  <p:slideViewPr>
    <p:cSldViewPr>
      <p:cViewPr varScale="1">
        <p:scale>
          <a:sx n="67" d="100"/>
          <a:sy n="67" d="100"/>
        </p:scale>
        <p:origin x="-147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4" d="100"/>
          <a:sy n="54" d="100"/>
        </p:scale>
        <p:origin x="-2586"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395202-69E0-4AD7-B3E7-A825AA51A0E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0F87CFB7-3D30-43C7-A8F0-2AFD60DA1A5A}">
      <dgm:prSet phldrT="[文本]" custT="1"/>
      <dgm:spPr/>
      <dgm:t>
        <a:bodyPr/>
        <a:lstStyle/>
        <a:p>
          <a:r>
            <a:rPr lang="zh-CN" altLang="en-US" sz="3200" dirty="0" smtClean="0"/>
            <a:t>国家十五攻关课题</a:t>
          </a:r>
          <a:endParaRPr lang="zh-CN" altLang="en-US" sz="3200" dirty="0"/>
        </a:p>
      </dgm:t>
    </dgm:pt>
    <dgm:pt modelId="{E582BC57-B656-40C5-9CA9-DEFCD4F873E7}" type="parTrans" cxnId="{C260DC1F-48B0-4B2C-98BE-A9018890398B}">
      <dgm:prSet/>
      <dgm:spPr/>
      <dgm:t>
        <a:bodyPr/>
        <a:lstStyle/>
        <a:p>
          <a:endParaRPr lang="zh-CN" altLang="en-US"/>
        </a:p>
      </dgm:t>
    </dgm:pt>
    <dgm:pt modelId="{3572277E-1D8D-4CC4-9CC8-03D584C6BBF0}" type="sibTrans" cxnId="{C260DC1F-48B0-4B2C-98BE-A9018890398B}">
      <dgm:prSet/>
      <dgm:spPr/>
      <dgm:t>
        <a:bodyPr/>
        <a:lstStyle/>
        <a:p>
          <a:endParaRPr lang="zh-CN" altLang="en-US"/>
        </a:p>
      </dgm:t>
    </dgm:pt>
    <dgm:pt modelId="{A3590FD0-5A67-41A4-854C-B1CA163556C6}">
      <dgm:prSet phldrT="[文本]" custT="1"/>
      <dgm:spPr/>
      <dgm:t>
        <a:bodyPr/>
        <a:lstStyle/>
        <a:p>
          <a:r>
            <a:rPr lang="zh-CN" altLang="en-US" sz="3200" dirty="0" smtClean="0"/>
            <a:t>国家十一五攻关课题</a:t>
          </a:r>
          <a:endParaRPr lang="zh-CN" altLang="en-US" sz="3200" dirty="0"/>
        </a:p>
      </dgm:t>
    </dgm:pt>
    <dgm:pt modelId="{A034DBD5-67EC-4F3F-AC7C-D4F5625E96D8}" type="parTrans" cxnId="{4B30A739-F71C-4001-8EE5-09602ECA42BB}">
      <dgm:prSet/>
      <dgm:spPr/>
      <dgm:t>
        <a:bodyPr/>
        <a:lstStyle/>
        <a:p>
          <a:endParaRPr lang="zh-CN" altLang="en-US"/>
        </a:p>
      </dgm:t>
    </dgm:pt>
    <dgm:pt modelId="{A68BB7C5-94F6-42A2-BB5F-DC464FDEF4C9}" type="sibTrans" cxnId="{4B30A739-F71C-4001-8EE5-09602ECA42BB}">
      <dgm:prSet/>
      <dgm:spPr/>
      <dgm:t>
        <a:bodyPr/>
        <a:lstStyle/>
        <a:p>
          <a:endParaRPr lang="zh-CN" altLang="en-US"/>
        </a:p>
      </dgm:t>
    </dgm:pt>
    <dgm:pt modelId="{768CE64E-0175-4811-96EC-50120E16B875}">
      <dgm:prSet phldrT="[文本]" custT="1"/>
      <dgm:spPr/>
      <dgm:t>
        <a:bodyPr/>
        <a:lstStyle/>
        <a:p>
          <a:r>
            <a:rPr lang="zh-CN" altLang="en-US" sz="3200" b="0" dirty="0" smtClean="0"/>
            <a:t>“刘弼臣学术思想及临证经验研究</a:t>
          </a:r>
          <a:endParaRPr lang="zh-CN" altLang="en-US" sz="3200" b="0" dirty="0"/>
        </a:p>
      </dgm:t>
    </dgm:pt>
    <dgm:pt modelId="{666DA323-020F-4B28-AD92-92C8F634C8B1}" type="sibTrans" cxnId="{37302ACB-F44F-4D38-AC94-42602D42164D}">
      <dgm:prSet/>
      <dgm:spPr/>
      <dgm:t>
        <a:bodyPr/>
        <a:lstStyle/>
        <a:p>
          <a:endParaRPr lang="zh-CN" altLang="en-US"/>
        </a:p>
      </dgm:t>
    </dgm:pt>
    <dgm:pt modelId="{D5D67B93-8673-4FDC-AE7D-98E82795F92F}" type="parTrans" cxnId="{37302ACB-F44F-4D38-AC94-42602D42164D}">
      <dgm:prSet/>
      <dgm:spPr/>
      <dgm:t>
        <a:bodyPr/>
        <a:lstStyle/>
        <a:p>
          <a:endParaRPr lang="zh-CN" altLang="en-US"/>
        </a:p>
      </dgm:t>
    </dgm:pt>
    <dgm:pt modelId="{A859D791-D491-4FF3-9589-588769AF255E}">
      <dgm:prSet phldrT="[文本]" custT="1"/>
      <dgm:spPr>
        <a:ln>
          <a:solidFill>
            <a:schemeClr val="accent1">
              <a:lumMod val="20000"/>
              <a:lumOff val="80000"/>
            </a:schemeClr>
          </a:solidFill>
        </a:ln>
      </dgm:spPr>
      <dgm:t>
        <a:bodyPr/>
        <a:lstStyle/>
        <a:p>
          <a:r>
            <a:rPr lang="zh-CN" altLang="en-US" sz="3200" dirty="0" smtClean="0"/>
            <a:t>“刘弼臣治疗‘小儿抽动</a:t>
          </a:r>
          <a:r>
            <a:rPr lang="en-US" altLang="zh-CN" sz="3200" dirty="0" smtClean="0"/>
            <a:t>—</a:t>
          </a:r>
          <a:r>
            <a:rPr lang="zh-CN" altLang="en-US" sz="3200" dirty="0" smtClean="0"/>
            <a:t>秽语综合征’ 临床经验应用研究</a:t>
          </a:r>
          <a:endParaRPr lang="zh-CN" altLang="en-US" sz="3200" dirty="0"/>
        </a:p>
      </dgm:t>
    </dgm:pt>
    <dgm:pt modelId="{72315F1A-BD51-4620-9E23-24000A4A7A0F}" type="sibTrans" cxnId="{FD85714B-B3F6-4AA7-80B8-227815B417B9}">
      <dgm:prSet/>
      <dgm:spPr/>
      <dgm:t>
        <a:bodyPr/>
        <a:lstStyle/>
        <a:p>
          <a:endParaRPr lang="zh-CN" altLang="en-US"/>
        </a:p>
      </dgm:t>
    </dgm:pt>
    <dgm:pt modelId="{1AE5D593-97E4-4C3B-80C0-6DDADC16A9AC}" type="parTrans" cxnId="{FD85714B-B3F6-4AA7-80B8-227815B417B9}">
      <dgm:prSet/>
      <dgm:spPr/>
      <dgm:t>
        <a:bodyPr/>
        <a:lstStyle/>
        <a:p>
          <a:endParaRPr lang="zh-CN" altLang="en-US"/>
        </a:p>
      </dgm:t>
    </dgm:pt>
    <dgm:pt modelId="{2E3C08A1-8DBE-4001-ACE7-0A3E1522DE4B}">
      <dgm:prSet phldrT="[文本]" custT="1"/>
      <dgm:spPr/>
      <dgm:t>
        <a:bodyPr/>
        <a:lstStyle/>
        <a:p>
          <a:endParaRPr lang="zh-CN" altLang="en-US" sz="3200" b="0" dirty="0"/>
        </a:p>
      </dgm:t>
    </dgm:pt>
    <dgm:pt modelId="{786308B2-CBD2-46B6-8292-C223FDE40E72}" type="parTrans" cxnId="{3E3A136F-589B-4289-89D0-94196652EA01}">
      <dgm:prSet/>
      <dgm:spPr/>
      <dgm:t>
        <a:bodyPr/>
        <a:lstStyle/>
        <a:p>
          <a:endParaRPr lang="zh-CN" altLang="en-US"/>
        </a:p>
      </dgm:t>
    </dgm:pt>
    <dgm:pt modelId="{9C436CEA-6A87-4F2F-B535-B08659AC6F52}" type="sibTrans" cxnId="{3E3A136F-589B-4289-89D0-94196652EA01}">
      <dgm:prSet/>
      <dgm:spPr/>
      <dgm:t>
        <a:bodyPr/>
        <a:lstStyle/>
        <a:p>
          <a:endParaRPr lang="zh-CN" altLang="en-US"/>
        </a:p>
      </dgm:t>
    </dgm:pt>
    <dgm:pt modelId="{0C46089D-0AA4-4F5C-911D-ADB52442F923}">
      <dgm:prSet phldrT="[文本]" custT="1"/>
      <dgm:spPr>
        <a:ln>
          <a:solidFill>
            <a:schemeClr val="accent1">
              <a:lumMod val="20000"/>
              <a:lumOff val="80000"/>
            </a:schemeClr>
          </a:solidFill>
        </a:ln>
      </dgm:spPr>
      <dgm:t>
        <a:bodyPr/>
        <a:lstStyle/>
        <a:p>
          <a:endParaRPr lang="zh-CN" altLang="en-US" sz="3200" dirty="0"/>
        </a:p>
      </dgm:t>
    </dgm:pt>
    <dgm:pt modelId="{DB065DBF-713E-439C-8334-706E8906DE03}" type="parTrans" cxnId="{E004EAF8-25E3-48F7-8192-45AE64DAE5EB}">
      <dgm:prSet/>
      <dgm:spPr/>
      <dgm:t>
        <a:bodyPr/>
        <a:lstStyle/>
        <a:p>
          <a:endParaRPr lang="zh-CN" altLang="en-US"/>
        </a:p>
      </dgm:t>
    </dgm:pt>
    <dgm:pt modelId="{169D1DFD-3432-40A1-BE25-2E5BA30B4E00}" type="sibTrans" cxnId="{E004EAF8-25E3-48F7-8192-45AE64DAE5EB}">
      <dgm:prSet/>
      <dgm:spPr/>
      <dgm:t>
        <a:bodyPr/>
        <a:lstStyle/>
        <a:p>
          <a:endParaRPr lang="zh-CN" altLang="en-US"/>
        </a:p>
      </dgm:t>
    </dgm:pt>
    <dgm:pt modelId="{E7A6D060-B245-4763-93DA-5AA03272F9DA}">
      <dgm:prSet phldrT="[文本]" custT="1"/>
      <dgm:spPr/>
      <dgm:t>
        <a:bodyPr/>
        <a:lstStyle/>
        <a:p>
          <a:endParaRPr lang="zh-CN" altLang="en-US" sz="3200" b="0" dirty="0"/>
        </a:p>
      </dgm:t>
    </dgm:pt>
    <dgm:pt modelId="{8F9947B0-D95D-4681-8FD8-F216453F2CB6}" type="parTrans" cxnId="{D3348C99-EC55-4170-955F-FE7DF446FDE5}">
      <dgm:prSet/>
      <dgm:spPr/>
      <dgm:t>
        <a:bodyPr/>
        <a:lstStyle/>
        <a:p>
          <a:endParaRPr lang="zh-CN" altLang="en-US"/>
        </a:p>
      </dgm:t>
    </dgm:pt>
    <dgm:pt modelId="{62786BE6-8734-4C24-AD6A-29AC902AD4DB}" type="sibTrans" cxnId="{D3348C99-EC55-4170-955F-FE7DF446FDE5}">
      <dgm:prSet/>
      <dgm:spPr/>
      <dgm:t>
        <a:bodyPr/>
        <a:lstStyle/>
        <a:p>
          <a:endParaRPr lang="zh-CN" altLang="en-US"/>
        </a:p>
      </dgm:t>
    </dgm:pt>
    <dgm:pt modelId="{8D4E3FD8-CE75-478B-BF78-80E93459509A}" type="pres">
      <dgm:prSet presAssocID="{36395202-69E0-4AD7-B3E7-A825AA51A0E8}" presName="linear" presStyleCnt="0">
        <dgm:presLayoutVars>
          <dgm:animLvl val="lvl"/>
          <dgm:resizeHandles val="exact"/>
        </dgm:presLayoutVars>
      </dgm:prSet>
      <dgm:spPr/>
      <dgm:t>
        <a:bodyPr/>
        <a:lstStyle/>
        <a:p>
          <a:endParaRPr lang="zh-CN" altLang="en-US"/>
        </a:p>
      </dgm:t>
    </dgm:pt>
    <dgm:pt modelId="{614E2722-9207-4912-80E5-A0CD4EA52473}" type="pres">
      <dgm:prSet presAssocID="{0F87CFB7-3D30-43C7-A8F0-2AFD60DA1A5A}" presName="parentText" presStyleLbl="node1" presStyleIdx="0" presStyleCnt="2" custScaleY="53526">
        <dgm:presLayoutVars>
          <dgm:chMax val="0"/>
          <dgm:bulletEnabled val="1"/>
        </dgm:presLayoutVars>
      </dgm:prSet>
      <dgm:spPr/>
      <dgm:t>
        <a:bodyPr/>
        <a:lstStyle/>
        <a:p>
          <a:endParaRPr lang="zh-CN" altLang="en-US"/>
        </a:p>
      </dgm:t>
    </dgm:pt>
    <dgm:pt modelId="{CE78F00A-7F25-42EB-90EC-FADF0361081B}" type="pres">
      <dgm:prSet presAssocID="{0F87CFB7-3D30-43C7-A8F0-2AFD60DA1A5A}" presName="childText" presStyleLbl="revTx" presStyleIdx="0" presStyleCnt="2">
        <dgm:presLayoutVars>
          <dgm:bulletEnabled val="1"/>
        </dgm:presLayoutVars>
      </dgm:prSet>
      <dgm:spPr/>
      <dgm:t>
        <a:bodyPr/>
        <a:lstStyle/>
        <a:p>
          <a:endParaRPr lang="zh-CN" altLang="en-US"/>
        </a:p>
      </dgm:t>
    </dgm:pt>
    <dgm:pt modelId="{3A430E4E-A939-48E3-AB06-68BED3F83DE6}" type="pres">
      <dgm:prSet presAssocID="{A3590FD0-5A67-41A4-854C-B1CA163556C6}" presName="parentText" presStyleLbl="node1" presStyleIdx="1" presStyleCnt="2" custScaleY="49687">
        <dgm:presLayoutVars>
          <dgm:chMax val="0"/>
          <dgm:bulletEnabled val="1"/>
        </dgm:presLayoutVars>
      </dgm:prSet>
      <dgm:spPr/>
      <dgm:t>
        <a:bodyPr/>
        <a:lstStyle/>
        <a:p>
          <a:endParaRPr lang="zh-CN" altLang="en-US"/>
        </a:p>
      </dgm:t>
    </dgm:pt>
    <dgm:pt modelId="{52CC3E9D-7068-46C2-8E1B-ADDA367723F1}" type="pres">
      <dgm:prSet presAssocID="{A3590FD0-5A67-41A4-854C-B1CA163556C6}" presName="childText" presStyleLbl="revTx" presStyleIdx="1" presStyleCnt="2" custScaleY="142964">
        <dgm:presLayoutVars>
          <dgm:bulletEnabled val="1"/>
        </dgm:presLayoutVars>
      </dgm:prSet>
      <dgm:spPr/>
      <dgm:t>
        <a:bodyPr/>
        <a:lstStyle/>
        <a:p>
          <a:endParaRPr lang="zh-CN" altLang="en-US"/>
        </a:p>
      </dgm:t>
    </dgm:pt>
  </dgm:ptLst>
  <dgm:cxnLst>
    <dgm:cxn modelId="{FD85714B-B3F6-4AA7-80B8-227815B417B9}" srcId="{A3590FD0-5A67-41A4-854C-B1CA163556C6}" destId="{A859D791-D491-4FF3-9589-588769AF255E}" srcOrd="1" destOrd="0" parTransId="{1AE5D593-97E4-4C3B-80C0-6DDADC16A9AC}" sibTransId="{72315F1A-BD51-4620-9E23-24000A4A7A0F}"/>
    <dgm:cxn modelId="{4B30A739-F71C-4001-8EE5-09602ECA42BB}" srcId="{36395202-69E0-4AD7-B3E7-A825AA51A0E8}" destId="{A3590FD0-5A67-41A4-854C-B1CA163556C6}" srcOrd="1" destOrd="0" parTransId="{A034DBD5-67EC-4F3F-AC7C-D4F5625E96D8}" sibTransId="{A68BB7C5-94F6-42A2-BB5F-DC464FDEF4C9}"/>
    <dgm:cxn modelId="{01E9878F-1E31-4738-AF3E-6E395480992F}" type="presOf" srcId="{768CE64E-0175-4811-96EC-50120E16B875}" destId="{CE78F00A-7F25-42EB-90EC-FADF0361081B}" srcOrd="0" destOrd="1" presId="urn:microsoft.com/office/officeart/2005/8/layout/vList2"/>
    <dgm:cxn modelId="{1391ADDC-2DC2-457D-8E81-6F7AB650403E}" type="presOf" srcId="{36395202-69E0-4AD7-B3E7-A825AA51A0E8}" destId="{8D4E3FD8-CE75-478B-BF78-80E93459509A}" srcOrd="0" destOrd="0" presId="urn:microsoft.com/office/officeart/2005/8/layout/vList2"/>
    <dgm:cxn modelId="{C1EEE11C-CE7E-4FFB-A87A-9849AFCF9683}" type="presOf" srcId="{A3590FD0-5A67-41A4-854C-B1CA163556C6}" destId="{3A430E4E-A939-48E3-AB06-68BED3F83DE6}" srcOrd="0" destOrd="0" presId="urn:microsoft.com/office/officeart/2005/8/layout/vList2"/>
    <dgm:cxn modelId="{C260DC1F-48B0-4B2C-98BE-A9018890398B}" srcId="{36395202-69E0-4AD7-B3E7-A825AA51A0E8}" destId="{0F87CFB7-3D30-43C7-A8F0-2AFD60DA1A5A}" srcOrd="0" destOrd="0" parTransId="{E582BC57-B656-40C5-9CA9-DEFCD4F873E7}" sibTransId="{3572277E-1D8D-4CC4-9CC8-03D584C6BBF0}"/>
    <dgm:cxn modelId="{0ADF0206-E9C2-4BCF-9EFF-A1917256E582}" type="presOf" srcId="{2E3C08A1-8DBE-4001-ACE7-0A3E1522DE4B}" destId="{CE78F00A-7F25-42EB-90EC-FADF0361081B}" srcOrd="0" destOrd="0" presId="urn:microsoft.com/office/officeart/2005/8/layout/vList2"/>
    <dgm:cxn modelId="{37302ACB-F44F-4D38-AC94-42602D42164D}" srcId="{0F87CFB7-3D30-43C7-A8F0-2AFD60DA1A5A}" destId="{768CE64E-0175-4811-96EC-50120E16B875}" srcOrd="1" destOrd="0" parTransId="{D5D67B93-8673-4FDC-AE7D-98E82795F92F}" sibTransId="{666DA323-020F-4B28-AD92-92C8F634C8B1}"/>
    <dgm:cxn modelId="{A6970AF0-04BD-496D-B69E-701304F8F088}" type="presOf" srcId="{0F87CFB7-3D30-43C7-A8F0-2AFD60DA1A5A}" destId="{614E2722-9207-4912-80E5-A0CD4EA52473}" srcOrd="0" destOrd="0" presId="urn:microsoft.com/office/officeart/2005/8/layout/vList2"/>
    <dgm:cxn modelId="{F19E5B02-2B49-4DB8-BB33-CC5FCAAA8823}" type="presOf" srcId="{0C46089D-0AA4-4F5C-911D-ADB52442F923}" destId="{52CC3E9D-7068-46C2-8E1B-ADDA367723F1}" srcOrd="0" destOrd="0" presId="urn:microsoft.com/office/officeart/2005/8/layout/vList2"/>
    <dgm:cxn modelId="{3E3A136F-589B-4289-89D0-94196652EA01}" srcId="{0F87CFB7-3D30-43C7-A8F0-2AFD60DA1A5A}" destId="{2E3C08A1-8DBE-4001-ACE7-0A3E1522DE4B}" srcOrd="0" destOrd="0" parTransId="{786308B2-CBD2-46B6-8292-C223FDE40E72}" sibTransId="{9C436CEA-6A87-4F2F-B535-B08659AC6F52}"/>
    <dgm:cxn modelId="{5182D3BF-8CC9-4509-9119-8979EC313646}" type="presOf" srcId="{E7A6D060-B245-4763-93DA-5AA03272F9DA}" destId="{CE78F00A-7F25-42EB-90EC-FADF0361081B}" srcOrd="0" destOrd="2" presId="urn:microsoft.com/office/officeart/2005/8/layout/vList2"/>
    <dgm:cxn modelId="{EA976EF6-6527-4B45-B146-1C13E76F5825}" type="presOf" srcId="{A859D791-D491-4FF3-9589-588769AF255E}" destId="{52CC3E9D-7068-46C2-8E1B-ADDA367723F1}" srcOrd="0" destOrd="1" presId="urn:microsoft.com/office/officeart/2005/8/layout/vList2"/>
    <dgm:cxn modelId="{E004EAF8-25E3-48F7-8192-45AE64DAE5EB}" srcId="{A3590FD0-5A67-41A4-854C-B1CA163556C6}" destId="{0C46089D-0AA4-4F5C-911D-ADB52442F923}" srcOrd="0" destOrd="0" parTransId="{DB065DBF-713E-439C-8334-706E8906DE03}" sibTransId="{169D1DFD-3432-40A1-BE25-2E5BA30B4E00}"/>
    <dgm:cxn modelId="{D3348C99-EC55-4170-955F-FE7DF446FDE5}" srcId="{0F87CFB7-3D30-43C7-A8F0-2AFD60DA1A5A}" destId="{E7A6D060-B245-4763-93DA-5AA03272F9DA}" srcOrd="2" destOrd="0" parTransId="{8F9947B0-D95D-4681-8FD8-F216453F2CB6}" sibTransId="{62786BE6-8734-4C24-AD6A-29AC902AD4DB}"/>
    <dgm:cxn modelId="{6AD967C9-1365-4EE3-B9B6-6164AB0D2099}" type="presParOf" srcId="{8D4E3FD8-CE75-478B-BF78-80E93459509A}" destId="{614E2722-9207-4912-80E5-A0CD4EA52473}" srcOrd="0" destOrd="0" presId="urn:microsoft.com/office/officeart/2005/8/layout/vList2"/>
    <dgm:cxn modelId="{E916D08F-7EE5-4146-94D9-22DD7EDD713C}" type="presParOf" srcId="{8D4E3FD8-CE75-478B-BF78-80E93459509A}" destId="{CE78F00A-7F25-42EB-90EC-FADF0361081B}" srcOrd="1" destOrd="0" presId="urn:microsoft.com/office/officeart/2005/8/layout/vList2"/>
    <dgm:cxn modelId="{944C958E-6D2F-4A34-8D89-270F2C025E99}" type="presParOf" srcId="{8D4E3FD8-CE75-478B-BF78-80E93459509A}" destId="{3A430E4E-A939-48E3-AB06-68BED3F83DE6}" srcOrd="2" destOrd="0" presId="urn:microsoft.com/office/officeart/2005/8/layout/vList2"/>
    <dgm:cxn modelId="{6D09A118-7821-47CC-8F0D-3BBA20CBCCAD}" type="presParOf" srcId="{8D4E3FD8-CE75-478B-BF78-80E93459509A}" destId="{52CC3E9D-7068-46C2-8E1B-ADDA367723F1}" srcOrd="3"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D0965510-7F44-4C54-AF89-BB5B56E90C94}" type="datetimeFigureOut">
              <a:rPr lang="zh-CN" altLang="en-US"/>
              <a:pPr>
                <a:defRPr/>
              </a:pPr>
              <a:t>2014/10/22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ABFFC722-4B77-4AE3-A7DA-F6A2F9446850}"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FCB7752A-199A-48DB-A21B-8A9552E40CE7}" type="datetimeFigureOut">
              <a:rPr lang="zh-CN" altLang="en-US"/>
              <a:pPr>
                <a:defRPr/>
              </a:pPr>
              <a:t>2014/10/22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34813153-D951-4CD8-9A6A-F1186C724953}"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AB389FF3-9B29-43BC-A55A-E63B5C43D31C}" type="datetimeFigureOut">
              <a:rPr lang="zh-CN" altLang="en-US"/>
              <a:pPr>
                <a:defRPr/>
              </a:pPr>
              <a:t>2014/10/22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BA88AD8-7D0C-413C-A065-A62859E1FDA7}"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74909B1-4933-4600-83FF-8AD4A8B48C96}" type="datetimeFigureOut">
              <a:rPr lang="zh-CN" altLang="en-US"/>
              <a:pPr>
                <a:defRPr/>
              </a:pPr>
              <a:t>2014/10/22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61AC143-009E-4C9F-8E09-7C730C756060}"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466769A9-6EB8-4CC0-B495-9BDE5B3321EE}" type="datetimeFigureOut">
              <a:rPr lang="zh-CN" altLang="en-US"/>
              <a:pPr>
                <a:defRPr/>
              </a:pPr>
              <a:t>2014/10/22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9D35E29-AFFA-4641-87BA-8D91472C95D0}"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E470DE6A-0202-4A2C-AEC9-2105A2F5B905}" type="datetimeFigureOut">
              <a:rPr lang="zh-CN" altLang="en-US"/>
              <a:pPr>
                <a:defRPr/>
              </a:pPr>
              <a:t>2014/10/22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2A94CFBB-05AA-430E-AE52-96328351E304}"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7D3FAC8-EAF3-44E3-9A8C-3E9C05F97451}" type="datetimeFigureOut">
              <a:rPr lang="zh-CN" altLang="en-US"/>
              <a:pPr>
                <a:defRPr/>
              </a:pPr>
              <a:t>2014/10/22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140061D-36D0-4221-B8F0-23C3CB78DB90}"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6A5E2E08-FFBC-4C98-94E2-46F3487425B1}" type="datetimeFigureOut">
              <a:rPr lang="zh-CN" altLang="en-US"/>
              <a:pPr>
                <a:defRPr/>
              </a:pPr>
              <a:t>2014/10/22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EF37875-3D4F-4FE7-B10C-137CCBA29A16}"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A6EBC6A1-0416-4CDE-9789-39C1259AEEE1}" type="datetimeFigureOut">
              <a:rPr lang="zh-CN" altLang="en-US"/>
              <a:pPr>
                <a:defRPr/>
              </a:pPr>
              <a:t>2014/10/22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20455FDB-0F04-4C99-8211-A1BF65BA35E6}"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33E1586A-819F-48C0-B8FE-887F05CD98EF}" type="datetimeFigureOut">
              <a:rPr lang="zh-CN" altLang="en-US"/>
              <a:pPr>
                <a:defRPr/>
              </a:pPr>
              <a:t>2014/10/22</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D557E5B0-F457-4A46-9C27-72AFA26D99DE}"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F60D6E20-4B11-4567-BBE3-69E846998AA8}" type="datetimeFigureOut">
              <a:rPr lang="zh-CN" altLang="en-US"/>
              <a:pPr>
                <a:defRPr/>
              </a:pPr>
              <a:t>2014/10/22</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5ABD8D47-1CD3-4CDB-9C2C-4B91A2E4813B}"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457386BE-947B-45D6-AE33-0A7EA2FD8312}" type="datetimeFigureOut">
              <a:rPr lang="zh-CN" altLang="en-US"/>
              <a:pPr>
                <a:defRPr/>
              </a:pPr>
              <a:t>2014/10/22</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DAE68EBD-54B1-4138-BB5C-CA3C73AC0C76}"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1D6C650-907C-4271-B07D-9DCBBAF657A2}" type="datetimeFigureOut">
              <a:rPr lang="zh-CN" altLang="en-US"/>
              <a:pPr>
                <a:defRPr/>
              </a:pPr>
              <a:t>2014/10/22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A1BF014-7EE6-4B1B-809E-AB7B4DEF7C70}"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F46559FD-E364-437B-BE0D-76A4324C648F}" type="datetimeFigureOut">
              <a:rPr lang="zh-CN" altLang="en-US"/>
              <a:pPr>
                <a:defRPr/>
              </a:pPr>
              <a:t>2014/10/22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E1DC0E6-CE7B-4BC0-BDE1-9F9C1D647772}"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44ED0313-4E8F-427C-8D3C-7FEB31001C41}" type="datetimeFigureOut">
              <a:rPr lang="zh-CN" altLang="en-US"/>
              <a:pPr>
                <a:defRPr/>
              </a:pPr>
              <a:t>2014/10/22</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9837D4C4-F261-4D6F-8522-464EFD682BB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1"/>
          <p:cNvSpPr>
            <a:spLocks noGrp="1"/>
          </p:cNvSpPr>
          <p:nvPr>
            <p:ph type="ctrTitle"/>
          </p:nvPr>
        </p:nvSpPr>
        <p:spPr>
          <a:xfrm>
            <a:off x="1857375" y="785813"/>
            <a:ext cx="7072313" cy="1071562"/>
          </a:xfrm>
        </p:spPr>
        <p:txBody>
          <a:bodyPr/>
          <a:lstStyle/>
          <a:p>
            <a:pPr eaLnBrk="1" hangingPunct="1"/>
            <a:r>
              <a:rPr lang="zh-CN" altLang="en-US" sz="2800" b="1" smtClean="0"/>
              <a:t>全国名老中医药专家</a:t>
            </a:r>
            <a:r>
              <a:rPr lang="en-US" altLang="zh-CN" sz="2800" b="1" smtClean="0"/>
              <a:t>—</a:t>
            </a:r>
            <a:r>
              <a:rPr lang="zh-CN" altLang="en-US" sz="2800" b="1" smtClean="0"/>
              <a:t>刘弼臣传承研究室</a:t>
            </a:r>
            <a:r>
              <a:rPr lang="zh-CN" altLang="en-US" smtClean="0"/>
              <a:t> </a:t>
            </a:r>
          </a:p>
        </p:txBody>
      </p:sp>
      <p:sp>
        <p:nvSpPr>
          <p:cNvPr id="16386" name="副标题 2"/>
          <p:cNvSpPr>
            <a:spLocks noGrp="1"/>
          </p:cNvSpPr>
          <p:nvPr>
            <p:ph type="subTitle" idx="1"/>
          </p:nvPr>
        </p:nvSpPr>
        <p:spPr>
          <a:xfrm>
            <a:off x="6000750" y="4797425"/>
            <a:ext cx="3143250" cy="752475"/>
          </a:xfrm>
        </p:spPr>
        <p:txBody>
          <a:bodyPr/>
          <a:lstStyle/>
          <a:p>
            <a:pPr eaLnBrk="1" hangingPunct="1"/>
            <a:r>
              <a:rPr lang="zh-CN" altLang="en-US" sz="1600" b="1" dirty="0" smtClean="0">
                <a:solidFill>
                  <a:schemeClr val="tx1"/>
                </a:solidFill>
              </a:rPr>
              <a:t>北京中医药大学东直门医院</a:t>
            </a:r>
            <a:endParaRPr lang="en-US" altLang="zh-CN" sz="1600" b="1" dirty="0" smtClean="0">
              <a:solidFill>
                <a:schemeClr val="tx1"/>
              </a:solidFill>
            </a:endParaRPr>
          </a:p>
          <a:p>
            <a:pPr eaLnBrk="1" hangingPunct="1"/>
            <a:r>
              <a:rPr lang="en-US" altLang="zh-CN" sz="1600" b="1" dirty="0" smtClean="0">
                <a:solidFill>
                  <a:schemeClr val="tx1"/>
                </a:solidFill>
              </a:rPr>
              <a:t>2014-10-30</a:t>
            </a:r>
            <a:endParaRPr lang="zh-CN" altLang="en-US" sz="1600" b="1" dirty="0" smtClean="0">
              <a:solidFill>
                <a:schemeClr val="tx1"/>
              </a:solidFill>
            </a:endParaRPr>
          </a:p>
        </p:txBody>
      </p:sp>
      <p:pic>
        <p:nvPicPr>
          <p:cNvPr id="16387" name="Picture 4"/>
          <p:cNvPicPr>
            <a:picLocks noChangeAspect="1" noChangeArrowheads="1"/>
          </p:cNvPicPr>
          <p:nvPr/>
        </p:nvPicPr>
        <p:blipFill>
          <a:blip r:embed="rId2"/>
          <a:srcRect/>
          <a:stretch>
            <a:fillRect/>
          </a:stretch>
        </p:blipFill>
        <p:spPr bwMode="auto">
          <a:xfrm>
            <a:off x="142875" y="285750"/>
            <a:ext cx="3214688" cy="666750"/>
          </a:xfrm>
          <a:prstGeom prst="rect">
            <a:avLst/>
          </a:prstGeom>
          <a:noFill/>
          <a:ln w="9525" algn="ctr">
            <a:noFill/>
            <a:miter lim="800000"/>
            <a:headEnd/>
            <a:tailEnd/>
          </a:ln>
        </p:spPr>
      </p:pic>
      <p:sp>
        <p:nvSpPr>
          <p:cNvPr id="16388" name="标题 1"/>
          <p:cNvSpPr txBox="1">
            <a:spLocks/>
          </p:cNvSpPr>
          <p:nvPr/>
        </p:nvSpPr>
        <p:spPr bwMode="auto">
          <a:xfrm>
            <a:off x="1835150" y="1844675"/>
            <a:ext cx="7072313" cy="1071563"/>
          </a:xfrm>
          <a:prstGeom prst="rect">
            <a:avLst/>
          </a:prstGeom>
          <a:noFill/>
          <a:ln w="9525">
            <a:noFill/>
            <a:miter lim="800000"/>
            <a:headEnd/>
            <a:tailEnd/>
          </a:ln>
        </p:spPr>
        <p:txBody>
          <a:bodyPr anchor="ctr"/>
          <a:lstStyle/>
          <a:p>
            <a:pPr algn="ctr"/>
            <a:r>
              <a:rPr lang="zh-CN" altLang="en-US" sz="4000" b="1">
                <a:latin typeface="黑体" pitchFamily="49" charset="-122"/>
                <a:ea typeface="黑体" pitchFamily="49" charset="-122"/>
              </a:rPr>
              <a:t>项目建设报告</a:t>
            </a:r>
          </a:p>
        </p:txBody>
      </p:sp>
      <p:pic>
        <p:nvPicPr>
          <p:cNvPr id="16389" name="图片 15" descr="图片2.png"/>
          <p:cNvPicPr>
            <a:picLocks noChangeAspect="1"/>
          </p:cNvPicPr>
          <p:nvPr/>
        </p:nvPicPr>
        <p:blipFill>
          <a:blip r:embed="rId3"/>
          <a:srcRect/>
          <a:stretch>
            <a:fillRect/>
          </a:stretch>
        </p:blipFill>
        <p:spPr bwMode="auto">
          <a:xfrm>
            <a:off x="0" y="5715000"/>
            <a:ext cx="9144000" cy="1143000"/>
          </a:xfrm>
          <a:prstGeom prst="rect">
            <a:avLst/>
          </a:prstGeom>
          <a:noFill/>
          <a:ln w="9525">
            <a:noFill/>
            <a:miter lim="800000"/>
            <a:headEnd/>
            <a:tailEnd/>
          </a:ln>
        </p:spPr>
      </p:pic>
      <p:pic>
        <p:nvPicPr>
          <p:cNvPr id="16390" name="Picture 11" descr="DSC00166"/>
          <p:cNvPicPr>
            <a:picLocks noChangeAspect="1" noChangeArrowheads="1"/>
          </p:cNvPicPr>
          <p:nvPr/>
        </p:nvPicPr>
        <p:blipFill>
          <a:blip r:embed="rId4" cstate="print"/>
          <a:srcRect/>
          <a:stretch>
            <a:fillRect/>
          </a:stretch>
        </p:blipFill>
        <p:spPr bwMode="auto">
          <a:xfrm>
            <a:off x="250825" y="1609725"/>
            <a:ext cx="2306638" cy="1871663"/>
          </a:xfrm>
          <a:prstGeom prst="rect">
            <a:avLst/>
          </a:prstGeom>
          <a:noFill/>
          <a:ln w="9525">
            <a:noFill/>
            <a:miter lim="800000"/>
            <a:headEnd/>
            <a:tailEnd/>
          </a:ln>
        </p:spPr>
      </p:pic>
      <p:pic>
        <p:nvPicPr>
          <p:cNvPr id="16391" name="Picture 11" descr="DSC00034"/>
          <p:cNvPicPr>
            <a:picLocks noChangeAspect="1" noChangeArrowheads="1"/>
          </p:cNvPicPr>
          <p:nvPr/>
        </p:nvPicPr>
        <p:blipFill>
          <a:blip r:embed="rId5" cstate="print"/>
          <a:srcRect/>
          <a:stretch>
            <a:fillRect/>
          </a:stretch>
        </p:blipFill>
        <p:spPr bwMode="auto">
          <a:xfrm>
            <a:off x="1116013" y="3068638"/>
            <a:ext cx="2016125" cy="1509712"/>
          </a:xfrm>
          <a:prstGeom prst="rect">
            <a:avLst/>
          </a:prstGeom>
          <a:noFill/>
          <a:ln w="9525">
            <a:noFill/>
            <a:miter lim="800000"/>
            <a:headEnd/>
            <a:tailEnd/>
          </a:ln>
        </p:spPr>
      </p:pic>
      <p:pic>
        <p:nvPicPr>
          <p:cNvPr id="16392" name="Picture 13" descr="DSC05814"/>
          <p:cNvPicPr>
            <a:picLocks noChangeAspect="1" noChangeArrowheads="1"/>
          </p:cNvPicPr>
          <p:nvPr/>
        </p:nvPicPr>
        <p:blipFill>
          <a:blip r:embed="rId6" cstate="print"/>
          <a:srcRect/>
          <a:stretch>
            <a:fillRect/>
          </a:stretch>
        </p:blipFill>
        <p:spPr bwMode="auto">
          <a:xfrm>
            <a:off x="2339975" y="4221163"/>
            <a:ext cx="1800225" cy="1350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idx="4294967295"/>
          </p:nvPr>
        </p:nvSpPr>
        <p:spPr/>
        <p:txBody>
          <a:bodyPr/>
          <a:lstStyle/>
          <a:p>
            <a:endParaRPr lang="zh-CN" altLang="en-US" smtClean="0"/>
          </a:p>
        </p:txBody>
      </p:sp>
      <p:pic>
        <p:nvPicPr>
          <p:cNvPr id="22531" name="内容占位符 6" descr="东直门图标.jpg"/>
          <p:cNvPicPr>
            <a:picLocks noGrp="1" noChangeAspect="1"/>
          </p:cNvPicPr>
          <p:nvPr>
            <p:ph idx="4294967295"/>
          </p:nvPr>
        </p:nvPicPr>
        <p:blipFill>
          <a:blip r:embed="rId2"/>
          <a:srcRect/>
          <a:stretch>
            <a:fillRect/>
          </a:stretch>
        </p:blipFill>
        <p:spPr>
          <a:xfrm>
            <a:off x="0" y="500063"/>
            <a:ext cx="666750" cy="638175"/>
          </a:xfrm>
        </p:spPr>
      </p:pic>
      <p:sp>
        <p:nvSpPr>
          <p:cNvPr id="6" name="Rectangle 2"/>
          <p:cNvSpPr txBox="1">
            <a:spLocks noChangeArrowheads="1"/>
          </p:cNvSpPr>
          <p:nvPr/>
        </p:nvSpPr>
        <p:spPr>
          <a:xfrm>
            <a:off x="1116013" y="476250"/>
            <a:ext cx="7358062" cy="64293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chor="ctr">
            <a:noAutofit/>
          </a:bodyPr>
          <a:lstStyle/>
          <a:p>
            <a:pPr algn="ctr">
              <a:defRPr/>
            </a:pPr>
            <a:r>
              <a:rPr lang="zh-CN" altLang="en-US" sz="4000" dirty="0" smtClean="0"/>
              <a:t>人才培养</a:t>
            </a:r>
            <a:endParaRPr lang="en-US" altLang="zh-CN" sz="4000" dirty="0"/>
          </a:p>
        </p:txBody>
      </p:sp>
      <p:sp>
        <p:nvSpPr>
          <p:cNvPr id="22533" name="Rectangle 2"/>
          <p:cNvSpPr txBox="1">
            <a:spLocks noChangeArrowheads="1"/>
          </p:cNvSpPr>
          <p:nvPr/>
        </p:nvSpPr>
        <p:spPr bwMode="auto">
          <a:xfrm>
            <a:off x="1071563" y="2143125"/>
            <a:ext cx="7358062" cy="2214563"/>
          </a:xfrm>
          <a:prstGeom prst="rect">
            <a:avLst/>
          </a:prstGeom>
          <a:noFill/>
          <a:ln w="9525">
            <a:noFill/>
            <a:miter lim="800000"/>
            <a:headEnd/>
            <a:tailEnd/>
          </a:ln>
        </p:spPr>
        <p:txBody>
          <a:bodyPr anchor="ctr"/>
          <a:lstStyle/>
          <a:p>
            <a:pPr algn="ctr"/>
            <a:endParaRPr lang="en-US" altLang="zh-CN" sz="5400">
              <a:latin typeface="黑体" pitchFamily="49" charset="-122"/>
              <a:ea typeface="黑体" pitchFamily="49" charset="-122"/>
            </a:endParaRPr>
          </a:p>
        </p:txBody>
      </p:sp>
      <p:graphicFrame>
        <p:nvGraphicFramePr>
          <p:cNvPr id="8" name="表格 7"/>
          <p:cNvGraphicFramePr>
            <a:graphicFrameLocks noGrp="1"/>
          </p:cNvGraphicFramePr>
          <p:nvPr/>
        </p:nvGraphicFramePr>
        <p:xfrm>
          <a:off x="1285852" y="1571612"/>
          <a:ext cx="6929486" cy="4929224"/>
        </p:xfrm>
        <a:graphic>
          <a:graphicData uri="http://schemas.openxmlformats.org/drawingml/2006/table">
            <a:tbl>
              <a:tblPr/>
              <a:tblGrid>
                <a:gridCol w="5630207"/>
                <a:gridCol w="1299279"/>
              </a:tblGrid>
              <a:tr h="418005">
                <a:tc>
                  <a:txBody>
                    <a:bodyPr/>
                    <a:lstStyle/>
                    <a:p>
                      <a:pPr algn="l">
                        <a:spcAft>
                          <a:spcPts val="0"/>
                        </a:spcAft>
                      </a:pPr>
                      <a:r>
                        <a:rPr lang="zh-CN" sz="2000" kern="0" dirty="0">
                          <a:solidFill>
                            <a:srgbClr val="000000"/>
                          </a:solidFill>
                          <a:latin typeface="Calibri"/>
                          <a:ea typeface="仿宋_GB2312"/>
                          <a:cs typeface="宋体"/>
                        </a:rPr>
                        <a:t>传承队伍人数（人）</a:t>
                      </a:r>
                      <a:endParaRPr lang="zh-CN" sz="2000" kern="100" dirty="0">
                        <a:latin typeface="Calibri"/>
                        <a:ea typeface="宋体"/>
                        <a:cs typeface="Times New Roman"/>
                      </a:endParaRPr>
                    </a:p>
                  </a:txBody>
                  <a:tcPr marL="66636" marR="6663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spcAft>
                          <a:spcPts val="0"/>
                        </a:spcAft>
                      </a:pPr>
                      <a:r>
                        <a:rPr lang="en-US" sz="2000" kern="0">
                          <a:solidFill>
                            <a:srgbClr val="000000"/>
                          </a:solidFill>
                          <a:latin typeface="仿宋_GB2312"/>
                          <a:ea typeface="宋体"/>
                          <a:cs typeface="宋体"/>
                        </a:rPr>
                        <a:t>16</a:t>
                      </a:r>
                      <a:r>
                        <a:rPr lang="zh-CN" sz="2000" kern="0">
                          <a:solidFill>
                            <a:srgbClr val="000000"/>
                          </a:solidFill>
                          <a:latin typeface="Calibri"/>
                          <a:ea typeface="仿宋_GB2312"/>
                          <a:cs typeface="宋体"/>
                        </a:rPr>
                        <a:t>人</a:t>
                      </a:r>
                      <a:endParaRPr lang="zh-CN" sz="2000" kern="100">
                        <a:latin typeface="Calibri"/>
                        <a:ea typeface="宋体"/>
                        <a:cs typeface="Times New Roman"/>
                      </a:endParaRPr>
                    </a:p>
                  </a:txBody>
                  <a:tcPr marL="66636" marR="66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735660">
                <a:tc>
                  <a:txBody>
                    <a:bodyPr/>
                    <a:lstStyle/>
                    <a:p>
                      <a:pPr algn="just">
                        <a:spcAft>
                          <a:spcPts val="0"/>
                        </a:spcAft>
                      </a:pPr>
                      <a:r>
                        <a:rPr lang="zh-CN" sz="2000" kern="0" dirty="0">
                          <a:solidFill>
                            <a:srgbClr val="000000"/>
                          </a:solidFill>
                          <a:latin typeface="Calibri"/>
                          <a:ea typeface="仿宋_GB2312"/>
                          <a:cs typeface="宋体"/>
                        </a:rPr>
                        <a:t>重点培养副高以上中医药人员人数（人）</a:t>
                      </a:r>
                      <a:endParaRPr lang="zh-CN" sz="2000" kern="100" dirty="0">
                        <a:latin typeface="Calibri"/>
                        <a:ea typeface="宋体"/>
                        <a:cs typeface="Times New Roman"/>
                      </a:endParaRPr>
                    </a:p>
                  </a:txBody>
                  <a:tcPr marL="66636" marR="6663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spcAft>
                          <a:spcPts val="0"/>
                        </a:spcAft>
                      </a:pPr>
                      <a:r>
                        <a:rPr lang="en-US" sz="2000" kern="0" dirty="0">
                          <a:solidFill>
                            <a:srgbClr val="000000"/>
                          </a:solidFill>
                          <a:latin typeface="仿宋_GB2312"/>
                          <a:ea typeface="宋体"/>
                          <a:cs typeface="宋体"/>
                        </a:rPr>
                        <a:t>5</a:t>
                      </a:r>
                      <a:r>
                        <a:rPr lang="zh-CN" sz="2000" kern="0" dirty="0">
                          <a:solidFill>
                            <a:srgbClr val="000000"/>
                          </a:solidFill>
                          <a:latin typeface="Calibri"/>
                          <a:ea typeface="仿宋_GB2312"/>
                          <a:cs typeface="宋体"/>
                        </a:rPr>
                        <a:t>人</a:t>
                      </a:r>
                      <a:endParaRPr lang="zh-CN" sz="2000" kern="100" dirty="0">
                        <a:latin typeface="Calibri"/>
                        <a:ea typeface="宋体"/>
                        <a:cs typeface="Times New Roman"/>
                      </a:endParaRPr>
                    </a:p>
                  </a:txBody>
                  <a:tcPr marL="66636" marR="6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735660">
                <a:tc>
                  <a:txBody>
                    <a:bodyPr/>
                    <a:lstStyle/>
                    <a:p>
                      <a:pPr algn="just">
                        <a:spcAft>
                          <a:spcPts val="0"/>
                        </a:spcAft>
                      </a:pPr>
                      <a:r>
                        <a:rPr lang="zh-CN" sz="2000" kern="0" dirty="0">
                          <a:solidFill>
                            <a:srgbClr val="000000"/>
                          </a:solidFill>
                          <a:latin typeface="Calibri"/>
                          <a:ea typeface="仿宋_GB2312"/>
                          <a:cs typeface="宋体"/>
                        </a:rPr>
                        <a:t>重点培养中级职称中医药人员人数（人）</a:t>
                      </a:r>
                      <a:endParaRPr lang="zh-CN" sz="2000" kern="100" dirty="0">
                        <a:latin typeface="Calibri"/>
                        <a:ea typeface="宋体"/>
                        <a:cs typeface="Times New Roman"/>
                      </a:endParaRPr>
                    </a:p>
                  </a:txBody>
                  <a:tcPr marL="66636" marR="6663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spcAft>
                          <a:spcPts val="0"/>
                        </a:spcAft>
                      </a:pPr>
                      <a:r>
                        <a:rPr lang="en-US" sz="2000" kern="0">
                          <a:solidFill>
                            <a:srgbClr val="000000"/>
                          </a:solidFill>
                          <a:latin typeface="仿宋_GB2312"/>
                          <a:ea typeface="宋体"/>
                          <a:cs typeface="宋体"/>
                        </a:rPr>
                        <a:t>5</a:t>
                      </a:r>
                      <a:r>
                        <a:rPr lang="zh-CN" sz="2000" kern="0">
                          <a:solidFill>
                            <a:srgbClr val="000000"/>
                          </a:solidFill>
                          <a:latin typeface="Calibri"/>
                          <a:ea typeface="仿宋_GB2312"/>
                          <a:cs typeface="宋体"/>
                        </a:rPr>
                        <a:t>人</a:t>
                      </a:r>
                      <a:endParaRPr lang="zh-CN" sz="2000" kern="100">
                        <a:latin typeface="Calibri"/>
                        <a:ea typeface="宋体"/>
                        <a:cs typeface="Times New Roman"/>
                      </a:endParaRPr>
                    </a:p>
                  </a:txBody>
                  <a:tcPr marL="66636" marR="6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735660">
                <a:tc>
                  <a:txBody>
                    <a:bodyPr/>
                    <a:lstStyle/>
                    <a:p>
                      <a:pPr algn="just">
                        <a:spcAft>
                          <a:spcPts val="0"/>
                        </a:spcAft>
                      </a:pPr>
                      <a:r>
                        <a:rPr lang="zh-CN" sz="2000" kern="0" dirty="0">
                          <a:latin typeface="Calibri"/>
                          <a:ea typeface="仿宋_GB2312"/>
                          <a:cs typeface="宋体"/>
                        </a:rPr>
                        <a:t>接纳外单位人员进工作室进修学习人数（人）</a:t>
                      </a:r>
                      <a:endParaRPr lang="zh-CN" sz="2000" kern="100" dirty="0">
                        <a:latin typeface="Calibri"/>
                        <a:ea typeface="宋体"/>
                        <a:cs typeface="Times New Roman"/>
                      </a:endParaRPr>
                    </a:p>
                  </a:txBody>
                  <a:tcPr marL="66636" marR="6663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spcAft>
                          <a:spcPts val="0"/>
                        </a:spcAft>
                      </a:pPr>
                      <a:r>
                        <a:rPr lang="en-US" sz="2000" kern="0" dirty="0">
                          <a:solidFill>
                            <a:srgbClr val="000000"/>
                          </a:solidFill>
                          <a:latin typeface="仿宋_GB2312"/>
                          <a:ea typeface="宋体"/>
                          <a:cs typeface="宋体"/>
                        </a:rPr>
                        <a:t>10</a:t>
                      </a:r>
                      <a:r>
                        <a:rPr lang="zh-CN" sz="2000" kern="0" dirty="0">
                          <a:solidFill>
                            <a:srgbClr val="000000"/>
                          </a:solidFill>
                          <a:latin typeface="Calibri"/>
                          <a:ea typeface="仿宋_GB2312"/>
                          <a:cs typeface="宋体"/>
                        </a:rPr>
                        <a:t>人</a:t>
                      </a:r>
                      <a:endParaRPr lang="zh-CN" sz="2000" kern="100" dirty="0">
                        <a:latin typeface="Calibri"/>
                        <a:ea typeface="宋体"/>
                        <a:cs typeface="Times New Roman"/>
                      </a:endParaRPr>
                    </a:p>
                  </a:txBody>
                  <a:tcPr marL="66636" marR="6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735660">
                <a:tc>
                  <a:txBody>
                    <a:bodyPr/>
                    <a:lstStyle/>
                    <a:p>
                      <a:pPr algn="just">
                        <a:spcAft>
                          <a:spcPts val="0"/>
                        </a:spcAft>
                      </a:pPr>
                      <a:r>
                        <a:rPr lang="zh-CN" sz="2000" kern="0" dirty="0">
                          <a:solidFill>
                            <a:srgbClr val="000000"/>
                          </a:solidFill>
                          <a:latin typeface="Calibri"/>
                          <a:ea typeface="仿宋_GB2312"/>
                          <a:cs typeface="宋体"/>
                        </a:rPr>
                        <a:t>举办国家级中医药继续教育项目次数（次）</a:t>
                      </a:r>
                      <a:endParaRPr lang="zh-CN" sz="2000" kern="100" dirty="0">
                        <a:latin typeface="Calibri"/>
                        <a:ea typeface="宋体"/>
                        <a:cs typeface="Times New Roman"/>
                      </a:endParaRPr>
                    </a:p>
                  </a:txBody>
                  <a:tcPr marL="66636" marR="6663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spcAft>
                          <a:spcPts val="0"/>
                        </a:spcAft>
                      </a:pPr>
                      <a:r>
                        <a:rPr lang="en-US" sz="2000" kern="0" dirty="0">
                          <a:solidFill>
                            <a:srgbClr val="000000"/>
                          </a:solidFill>
                          <a:latin typeface="仿宋_GB2312"/>
                          <a:ea typeface="宋体"/>
                          <a:cs typeface="宋体"/>
                        </a:rPr>
                        <a:t>4</a:t>
                      </a:r>
                      <a:r>
                        <a:rPr lang="zh-CN" sz="2000" kern="0" dirty="0">
                          <a:solidFill>
                            <a:srgbClr val="000000"/>
                          </a:solidFill>
                          <a:latin typeface="Calibri"/>
                          <a:ea typeface="仿宋_GB2312"/>
                          <a:cs typeface="宋体"/>
                        </a:rPr>
                        <a:t>次</a:t>
                      </a:r>
                      <a:endParaRPr lang="zh-CN" sz="2000" kern="100" dirty="0">
                        <a:latin typeface="Calibri"/>
                        <a:ea typeface="宋体"/>
                        <a:cs typeface="Times New Roman"/>
                      </a:endParaRPr>
                    </a:p>
                  </a:txBody>
                  <a:tcPr marL="66636" marR="6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735660">
                <a:tc>
                  <a:txBody>
                    <a:bodyPr/>
                    <a:lstStyle/>
                    <a:p>
                      <a:pPr algn="just">
                        <a:spcAft>
                          <a:spcPts val="0"/>
                        </a:spcAft>
                      </a:pPr>
                      <a:r>
                        <a:rPr lang="zh-CN" sz="2000" kern="0" dirty="0">
                          <a:solidFill>
                            <a:srgbClr val="000000"/>
                          </a:solidFill>
                          <a:latin typeface="Calibri"/>
                          <a:ea typeface="仿宋_GB2312"/>
                          <a:cs typeface="宋体"/>
                        </a:rPr>
                        <a:t>举办省级中医药继续教育项目次数（次）</a:t>
                      </a:r>
                      <a:endParaRPr lang="zh-CN" sz="2000" kern="100" dirty="0">
                        <a:latin typeface="Calibri"/>
                        <a:ea typeface="宋体"/>
                        <a:cs typeface="Times New Roman"/>
                      </a:endParaRPr>
                    </a:p>
                  </a:txBody>
                  <a:tcPr marL="66636" marR="6663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spcAft>
                          <a:spcPts val="0"/>
                        </a:spcAft>
                      </a:pPr>
                      <a:r>
                        <a:rPr lang="en-US" sz="2000" kern="0" dirty="0">
                          <a:solidFill>
                            <a:srgbClr val="000000"/>
                          </a:solidFill>
                          <a:latin typeface="仿宋_GB2312"/>
                          <a:ea typeface="宋体"/>
                          <a:cs typeface="宋体"/>
                        </a:rPr>
                        <a:t>0</a:t>
                      </a:r>
                      <a:endParaRPr lang="zh-CN" sz="2000" kern="100" dirty="0">
                        <a:latin typeface="Calibri"/>
                        <a:ea typeface="宋体"/>
                        <a:cs typeface="Times New Roman"/>
                      </a:endParaRPr>
                    </a:p>
                  </a:txBody>
                  <a:tcPr marL="66636" marR="6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832919">
                <a:tc>
                  <a:txBody>
                    <a:bodyPr/>
                    <a:lstStyle/>
                    <a:p>
                      <a:pPr algn="just">
                        <a:spcAft>
                          <a:spcPts val="0"/>
                        </a:spcAft>
                      </a:pPr>
                      <a:r>
                        <a:rPr lang="zh-CN" sz="2000" kern="0" dirty="0">
                          <a:solidFill>
                            <a:srgbClr val="000000"/>
                          </a:solidFill>
                          <a:latin typeface="Calibri"/>
                          <a:ea typeface="仿宋_GB2312"/>
                          <a:cs typeface="宋体"/>
                        </a:rPr>
                        <a:t>每月开展围绕名老中医药专家学术思想</a:t>
                      </a:r>
                      <a:r>
                        <a:rPr lang="zh-CN" sz="2000" kern="0" dirty="0" smtClean="0">
                          <a:solidFill>
                            <a:srgbClr val="000000"/>
                          </a:solidFill>
                          <a:latin typeface="Calibri"/>
                          <a:ea typeface="仿宋_GB2312"/>
                          <a:cs typeface="宋体"/>
                        </a:rPr>
                        <a:t>开展活动</a:t>
                      </a:r>
                      <a:r>
                        <a:rPr lang="zh-CN" sz="2000" kern="0" dirty="0">
                          <a:solidFill>
                            <a:srgbClr val="000000"/>
                          </a:solidFill>
                          <a:latin typeface="Calibri"/>
                          <a:ea typeface="仿宋_GB2312"/>
                          <a:cs typeface="宋体"/>
                        </a:rPr>
                        <a:t>次数</a:t>
                      </a:r>
                      <a:r>
                        <a:rPr lang="en-US" sz="2000" kern="0" dirty="0">
                          <a:solidFill>
                            <a:srgbClr val="000000"/>
                          </a:solidFill>
                          <a:latin typeface="Calibri"/>
                          <a:ea typeface="仿宋_GB2312"/>
                          <a:cs typeface="宋体"/>
                        </a:rPr>
                        <a:t>(</a:t>
                      </a:r>
                      <a:r>
                        <a:rPr lang="zh-CN" sz="2000" kern="0" dirty="0">
                          <a:solidFill>
                            <a:srgbClr val="000000"/>
                          </a:solidFill>
                          <a:latin typeface="Calibri"/>
                          <a:ea typeface="仿宋_GB2312"/>
                          <a:cs typeface="宋体"/>
                        </a:rPr>
                        <a:t>次</a:t>
                      </a:r>
                      <a:r>
                        <a:rPr lang="en-US" sz="2000" kern="0" dirty="0">
                          <a:solidFill>
                            <a:srgbClr val="000000"/>
                          </a:solidFill>
                          <a:latin typeface="Calibri"/>
                          <a:ea typeface="仿宋_GB2312"/>
                          <a:cs typeface="宋体"/>
                        </a:rPr>
                        <a:t>)</a:t>
                      </a:r>
                      <a:endParaRPr lang="zh-CN" sz="2000" kern="100" dirty="0">
                        <a:latin typeface="Calibri"/>
                        <a:ea typeface="宋体"/>
                        <a:cs typeface="Times New Roman"/>
                      </a:endParaRPr>
                    </a:p>
                  </a:txBody>
                  <a:tcPr marL="66636" marR="6663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spcAft>
                          <a:spcPts val="0"/>
                        </a:spcAft>
                      </a:pPr>
                      <a:r>
                        <a:rPr lang="en-US" sz="2000" kern="0" dirty="0">
                          <a:solidFill>
                            <a:srgbClr val="000000"/>
                          </a:solidFill>
                          <a:latin typeface="仿宋_GB2312"/>
                          <a:ea typeface="宋体"/>
                          <a:cs typeface="宋体"/>
                        </a:rPr>
                        <a:t>50</a:t>
                      </a:r>
                      <a:r>
                        <a:rPr lang="zh-CN" sz="2000" kern="0" dirty="0">
                          <a:solidFill>
                            <a:srgbClr val="000000"/>
                          </a:solidFill>
                          <a:latin typeface="Calibri"/>
                          <a:ea typeface="仿宋_GB2312"/>
                          <a:cs typeface="宋体"/>
                        </a:rPr>
                        <a:t>次</a:t>
                      </a:r>
                      <a:endParaRPr lang="zh-CN" sz="2000" kern="100" dirty="0">
                        <a:latin typeface="Calibri"/>
                        <a:ea typeface="宋体"/>
                        <a:cs typeface="Times New Roman"/>
                      </a:endParaRPr>
                    </a:p>
                  </a:txBody>
                  <a:tcPr marL="66636" marR="6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8"/>
          <p:cNvSpPr>
            <a:spLocks noGrp="1"/>
          </p:cNvSpPr>
          <p:nvPr>
            <p:ph type="title" idx="4294967295"/>
          </p:nvPr>
        </p:nvSpPr>
        <p:spPr/>
        <p:txBody>
          <a:bodyPr/>
          <a:lstStyle/>
          <a:p>
            <a:endParaRPr lang="zh-CN" altLang="en-US" dirty="0" smtClean="0"/>
          </a:p>
        </p:txBody>
      </p:sp>
      <p:sp>
        <p:nvSpPr>
          <p:cNvPr id="30722" name="Rectangle 3"/>
          <p:cNvSpPr>
            <a:spLocks noGrp="1"/>
          </p:cNvSpPr>
          <p:nvPr>
            <p:ph type="body" sz="half" idx="1"/>
          </p:nvPr>
        </p:nvSpPr>
        <p:spPr>
          <a:xfrm>
            <a:off x="0" y="1500174"/>
            <a:ext cx="5214942" cy="5214974"/>
          </a:xfrm>
        </p:spPr>
        <p:txBody>
          <a:bodyPr/>
          <a:lstStyle/>
          <a:p>
            <a:pPr>
              <a:lnSpc>
                <a:spcPct val="80000"/>
              </a:lnSpc>
              <a:buFont typeface="Arial" charset="0"/>
              <a:buNone/>
            </a:pPr>
            <a:r>
              <a:rPr lang="zh-CN" altLang="en-US" sz="2800" dirty="0" smtClean="0"/>
              <a:t>   梯队培养</a:t>
            </a:r>
            <a:endParaRPr lang="en-US" altLang="zh-CN" sz="2800" dirty="0" smtClean="0"/>
          </a:p>
          <a:p>
            <a:pPr>
              <a:lnSpc>
                <a:spcPct val="80000"/>
              </a:lnSpc>
              <a:buFont typeface="Arial" charset="0"/>
              <a:buNone/>
            </a:pPr>
            <a:r>
              <a:rPr lang="zh-CN" altLang="en-US" sz="2800" dirty="0" smtClean="0"/>
              <a:t>   徐荣谦教授</a:t>
            </a:r>
          </a:p>
          <a:p>
            <a:pPr>
              <a:lnSpc>
                <a:spcPct val="80000"/>
              </a:lnSpc>
            </a:pPr>
            <a:r>
              <a:rPr lang="en-US" altLang="zh-CN" sz="2800" dirty="0" smtClean="0"/>
              <a:t>2011</a:t>
            </a:r>
            <a:r>
              <a:rPr lang="zh-CN" altLang="en-US" sz="2800" dirty="0" smtClean="0"/>
              <a:t>年评为第四批北京市级老中医药专家学术经验继承工作指导老师。继承人</a:t>
            </a:r>
            <a:r>
              <a:rPr lang="en-US" altLang="zh-CN" sz="2800" dirty="0" smtClean="0"/>
              <a:t>2</a:t>
            </a:r>
            <a:r>
              <a:rPr lang="zh-CN" altLang="en-US" sz="2800" dirty="0" smtClean="0"/>
              <a:t>名。</a:t>
            </a:r>
          </a:p>
          <a:p>
            <a:pPr>
              <a:lnSpc>
                <a:spcPct val="80000"/>
              </a:lnSpc>
            </a:pPr>
            <a:r>
              <a:rPr lang="en-US" altLang="zh-CN" sz="2800" dirty="0" smtClean="0"/>
              <a:t>2012</a:t>
            </a:r>
            <a:r>
              <a:rPr lang="zh-CN" altLang="en-US" sz="2800" dirty="0" smtClean="0"/>
              <a:t>年评为第五批国家市级老中医药专家学术经验继承工作指导老师。继承人</a:t>
            </a:r>
            <a:r>
              <a:rPr lang="en-US" altLang="zh-CN" sz="2800" dirty="0" smtClean="0"/>
              <a:t>2</a:t>
            </a:r>
            <a:r>
              <a:rPr lang="zh-CN" altLang="en-US" sz="2800" dirty="0" smtClean="0"/>
              <a:t>名。</a:t>
            </a:r>
          </a:p>
          <a:p>
            <a:pPr>
              <a:lnSpc>
                <a:spcPct val="80000"/>
              </a:lnSpc>
            </a:pPr>
            <a:r>
              <a:rPr lang="en-US" altLang="zh-CN" sz="2800" dirty="0" smtClean="0"/>
              <a:t>2012</a:t>
            </a:r>
            <a:r>
              <a:rPr lang="zh-CN" altLang="en-US" sz="2800" dirty="0" smtClean="0"/>
              <a:t>年评为北京市通州区老中医药专家学术经验继承工作指导老师。继承人</a:t>
            </a:r>
            <a:r>
              <a:rPr lang="en-US" altLang="zh-CN" sz="2800" dirty="0" smtClean="0"/>
              <a:t>1</a:t>
            </a:r>
            <a:r>
              <a:rPr lang="zh-CN" altLang="en-US" sz="2800" dirty="0" smtClean="0"/>
              <a:t>名。</a:t>
            </a:r>
          </a:p>
          <a:p>
            <a:pPr>
              <a:lnSpc>
                <a:spcPct val="80000"/>
              </a:lnSpc>
            </a:pPr>
            <a:r>
              <a:rPr lang="zh-CN" altLang="en-US" sz="2800" dirty="0" smtClean="0"/>
              <a:t>根据国务院</a:t>
            </a:r>
            <a:r>
              <a:rPr lang="en-US" altLang="zh-CN" sz="2800" dirty="0" smtClean="0"/>
              <a:t>52</a:t>
            </a:r>
            <a:r>
              <a:rPr lang="zh-CN" altLang="en-US" sz="2800" dirty="0" smtClean="0"/>
              <a:t>号文件进行传承培养</a:t>
            </a:r>
            <a:r>
              <a:rPr lang="en-US" altLang="zh-CN" sz="2800" dirty="0" smtClean="0"/>
              <a:t>2</a:t>
            </a:r>
            <a:r>
              <a:rPr lang="zh-CN" altLang="en-US" sz="2800" dirty="0" smtClean="0"/>
              <a:t>名。</a:t>
            </a:r>
          </a:p>
          <a:p>
            <a:pPr>
              <a:lnSpc>
                <a:spcPct val="80000"/>
              </a:lnSpc>
            </a:pPr>
            <a:endParaRPr lang="zh-CN" altLang="en-US" sz="2000" dirty="0" smtClean="0"/>
          </a:p>
        </p:txBody>
      </p:sp>
      <p:pic>
        <p:nvPicPr>
          <p:cNvPr id="30723" name="内容占位符 6" descr="东直门图标.jpg"/>
          <p:cNvPicPr>
            <a:picLocks noGrp="1" noChangeAspect="1"/>
          </p:cNvPicPr>
          <p:nvPr>
            <p:ph sz="quarter" idx="4294967295"/>
          </p:nvPr>
        </p:nvPicPr>
        <p:blipFill>
          <a:blip r:embed="rId2"/>
          <a:srcRect/>
          <a:stretch>
            <a:fillRect/>
          </a:stretch>
        </p:blipFill>
        <p:spPr>
          <a:xfrm>
            <a:off x="323850" y="476250"/>
            <a:ext cx="666750" cy="638175"/>
          </a:xfrm>
        </p:spPr>
      </p:pic>
      <p:sp>
        <p:nvSpPr>
          <p:cNvPr id="6" name="Rectangle 2"/>
          <p:cNvSpPr txBox="1">
            <a:spLocks noChangeArrowheads="1"/>
          </p:cNvSpPr>
          <p:nvPr/>
        </p:nvSpPr>
        <p:spPr>
          <a:xfrm>
            <a:off x="1116013" y="476250"/>
            <a:ext cx="7358062" cy="64293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chor="ctr">
            <a:normAutofit/>
          </a:bodyPr>
          <a:lstStyle/>
          <a:p>
            <a:pPr algn="ctr">
              <a:defRPr/>
            </a:pPr>
            <a:r>
              <a:rPr lang="zh-CN" altLang="en-US" b="1" dirty="0"/>
              <a:t>高层次中医药人才培养情况</a:t>
            </a:r>
            <a:endParaRPr lang="en-US" altLang="zh-CN" dirty="0"/>
          </a:p>
        </p:txBody>
      </p:sp>
      <p:sp>
        <p:nvSpPr>
          <p:cNvPr id="30725" name="Rectangle 2"/>
          <p:cNvSpPr txBox="1">
            <a:spLocks noChangeArrowheads="1"/>
          </p:cNvSpPr>
          <p:nvPr/>
        </p:nvSpPr>
        <p:spPr bwMode="auto">
          <a:xfrm>
            <a:off x="1071563" y="2143125"/>
            <a:ext cx="7358062" cy="2214563"/>
          </a:xfrm>
          <a:prstGeom prst="rect">
            <a:avLst/>
          </a:prstGeom>
          <a:noFill/>
          <a:ln w="9525">
            <a:noFill/>
            <a:miter lim="800000"/>
            <a:headEnd/>
            <a:tailEnd/>
          </a:ln>
        </p:spPr>
        <p:txBody>
          <a:bodyPr anchor="ctr"/>
          <a:lstStyle/>
          <a:p>
            <a:pPr algn="ctr"/>
            <a:endParaRPr lang="en-US" altLang="zh-CN" sz="5400">
              <a:latin typeface="黑体" pitchFamily="49" charset="-122"/>
              <a:ea typeface="黑体" pitchFamily="49" charset="-122"/>
            </a:endParaRPr>
          </a:p>
        </p:txBody>
      </p:sp>
      <p:pic>
        <p:nvPicPr>
          <p:cNvPr id="30727" name="Picture 10" descr="DSC05813"/>
          <p:cNvPicPr>
            <a:picLocks noGrp="1" noChangeAspect="1" noChangeArrowheads="1"/>
          </p:cNvPicPr>
          <p:nvPr>
            <p:ph sz="quarter" idx="4294967295"/>
          </p:nvPr>
        </p:nvPicPr>
        <p:blipFill>
          <a:blip r:embed="rId3" cstate="print"/>
          <a:srcRect/>
          <a:stretch>
            <a:fillRect/>
          </a:stretch>
        </p:blipFill>
        <p:spPr>
          <a:xfrm>
            <a:off x="5572099" y="4286256"/>
            <a:ext cx="3571901" cy="2373315"/>
          </a:xfrm>
        </p:spPr>
      </p:pic>
      <p:pic>
        <p:nvPicPr>
          <p:cNvPr id="9" name="Picture 13" descr="DSC00229"/>
          <p:cNvPicPr>
            <a:picLocks noChangeAspect="1" noChangeArrowheads="1"/>
          </p:cNvPicPr>
          <p:nvPr/>
        </p:nvPicPr>
        <p:blipFill>
          <a:blip r:embed="rId4" cstate="print"/>
          <a:srcRect/>
          <a:stretch>
            <a:fillRect/>
          </a:stretch>
        </p:blipFill>
        <p:spPr bwMode="auto">
          <a:xfrm>
            <a:off x="5429256" y="1643050"/>
            <a:ext cx="3500462" cy="25717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2"/>
          <p:cNvSpPr>
            <a:spLocks noGrp="1"/>
          </p:cNvSpPr>
          <p:nvPr>
            <p:ph type="title" sz="quarter" idx="4294967295"/>
          </p:nvPr>
        </p:nvSpPr>
        <p:spPr/>
        <p:txBody>
          <a:bodyPr/>
          <a:lstStyle/>
          <a:p>
            <a:endParaRPr lang="zh-CN" altLang="en-US" smtClean="0"/>
          </a:p>
        </p:txBody>
      </p:sp>
      <p:pic>
        <p:nvPicPr>
          <p:cNvPr id="31747" name="内容占位符 6" descr="东直门图标.jpg"/>
          <p:cNvPicPr>
            <a:picLocks noGrp="1" noChangeAspect="1"/>
          </p:cNvPicPr>
          <p:nvPr>
            <p:ph sz="quarter" idx="4294967295"/>
          </p:nvPr>
        </p:nvPicPr>
        <p:blipFill>
          <a:blip r:embed="rId2"/>
          <a:srcRect/>
          <a:stretch>
            <a:fillRect/>
          </a:stretch>
        </p:blipFill>
        <p:spPr>
          <a:xfrm>
            <a:off x="250825" y="549275"/>
            <a:ext cx="666750" cy="638175"/>
          </a:xfrm>
        </p:spPr>
      </p:pic>
      <p:pic>
        <p:nvPicPr>
          <p:cNvPr id="31748" name="Picture 11" descr="IMG_6056"/>
          <p:cNvPicPr>
            <a:picLocks noGrp="1" noChangeAspect="1" noChangeArrowheads="1"/>
          </p:cNvPicPr>
          <p:nvPr>
            <p:ph sz="quarter" idx="4294967295"/>
          </p:nvPr>
        </p:nvPicPr>
        <p:blipFill>
          <a:blip r:embed="rId3" cstate="print"/>
          <a:srcRect/>
          <a:stretch>
            <a:fillRect/>
          </a:stretch>
        </p:blipFill>
        <p:spPr>
          <a:xfrm>
            <a:off x="0" y="1428736"/>
            <a:ext cx="3071834" cy="2495215"/>
          </a:xfrm>
        </p:spPr>
      </p:pic>
      <p:sp>
        <p:nvSpPr>
          <p:cNvPr id="31749" name="Rectangle 3"/>
          <p:cNvSpPr>
            <a:spLocks noGrp="1"/>
          </p:cNvSpPr>
          <p:nvPr>
            <p:ph type="body" sz="half" idx="1"/>
          </p:nvPr>
        </p:nvSpPr>
        <p:spPr>
          <a:xfrm>
            <a:off x="3857620" y="1500175"/>
            <a:ext cx="5286380" cy="5072098"/>
          </a:xfrm>
        </p:spPr>
        <p:txBody>
          <a:bodyPr/>
          <a:lstStyle/>
          <a:p>
            <a:pPr>
              <a:lnSpc>
                <a:spcPct val="90000"/>
              </a:lnSpc>
            </a:pPr>
            <a:r>
              <a:rPr lang="zh-CN" altLang="en-US" sz="2400" dirty="0" smtClean="0"/>
              <a:t>培养研究生情况：</a:t>
            </a:r>
          </a:p>
          <a:p>
            <a:pPr>
              <a:lnSpc>
                <a:spcPct val="90000"/>
              </a:lnSpc>
            </a:pPr>
            <a:r>
              <a:rPr lang="en-US" altLang="zh-CN" sz="2400" dirty="0" smtClean="0"/>
              <a:t>2012</a:t>
            </a:r>
            <a:r>
              <a:rPr lang="zh-CN" altLang="en-US" sz="2400" dirty="0" smtClean="0"/>
              <a:t>年</a:t>
            </a:r>
            <a:r>
              <a:rPr lang="en-US" altLang="zh-CN" sz="2400" dirty="0" smtClean="0"/>
              <a:t>-2014</a:t>
            </a:r>
            <a:r>
              <a:rPr lang="zh-CN" altLang="en-US" sz="2400" dirty="0" smtClean="0"/>
              <a:t>年培养</a:t>
            </a:r>
          </a:p>
          <a:p>
            <a:pPr>
              <a:lnSpc>
                <a:spcPct val="90000"/>
              </a:lnSpc>
            </a:pPr>
            <a:r>
              <a:rPr lang="zh-CN" altLang="en-US" sz="2400" dirty="0" smtClean="0"/>
              <a:t>访问学者  李建保</a:t>
            </a:r>
          </a:p>
          <a:p>
            <a:pPr>
              <a:lnSpc>
                <a:spcPct val="90000"/>
              </a:lnSpc>
            </a:pPr>
            <a:r>
              <a:rPr lang="zh-CN" altLang="en-US" sz="2400" dirty="0" smtClean="0"/>
              <a:t>博士后    朱云</a:t>
            </a:r>
          </a:p>
          <a:p>
            <a:pPr>
              <a:lnSpc>
                <a:spcPct val="90000"/>
              </a:lnSpc>
            </a:pPr>
            <a:r>
              <a:rPr lang="zh-CN" altLang="en-US" sz="2400" dirty="0" smtClean="0"/>
              <a:t>硕士研究生 周远航，齐春燕，曾红兰 ，马喜林，冯海音，肖钦文，曹明璐，朱洧儀，唐君</a:t>
            </a:r>
          </a:p>
          <a:p>
            <a:pPr>
              <a:lnSpc>
                <a:spcPct val="90000"/>
              </a:lnSpc>
            </a:pPr>
            <a:r>
              <a:rPr lang="zh-CN" altLang="en-US" sz="2400" dirty="0" smtClean="0"/>
              <a:t>博士研究生，倪玉婷，史文丽，张晶洁，靳小霞，钟玉明</a:t>
            </a:r>
          </a:p>
          <a:p>
            <a:pPr>
              <a:lnSpc>
                <a:spcPct val="90000"/>
              </a:lnSpc>
            </a:pPr>
            <a:r>
              <a:rPr lang="zh-CN" altLang="en-US" sz="2400" dirty="0" smtClean="0"/>
              <a:t>岐黄班学生  史拓，谭雅斌，李静怡，宋晨希</a:t>
            </a:r>
          </a:p>
          <a:p>
            <a:pPr>
              <a:lnSpc>
                <a:spcPct val="90000"/>
              </a:lnSpc>
            </a:pPr>
            <a:r>
              <a:rPr lang="zh-CN" altLang="en-US" sz="2400" dirty="0" smtClean="0"/>
              <a:t>教改班  周远航，王亮，何梦冬，李亚博，赛续林，马佳音，颜如玉，刘慧鹏</a:t>
            </a:r>
          </a:p>
        </p:txBody>
      </p:sp>
      <p:sp>
        <p:nvSpPr>
          <p:cNvPr id="6" name="Rectangle 2"/>
          <p:cNvSpPr txBox="1">
            <a:spLocks noChangeArrowheads="1"/>
          </p:cNvSpPr>
          <p:nvPr/>
        </p:nvSpPr>
        <p:spPr>
          <a:xfrm>
            <a:off x="1116013" y="476250"/>
            <a:ext cx="7358062" cy="64293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chor="ctr">
            <a:normAutofit/>
          </a:bodyPr>
          <a:lstStyle/>
          <a:p>
            <a:pPr algn="ctr">
              <a:defRPr/>
            </a:pPr>
            <a:r>
              <a:rPr lang="zh-CN" altLang="en-US" b="1"/>
              <a:t>高层次中医药人才培养情况</a:t>
            </a:r>
            <a:endParaRPr lang="en-US" altLang="zh-CN" b="1"/>
          </a:p>
        </p:txBody>
      </p:sp>
      <p:sp>
        <p:nvSpPr>
          <p:cNvPr id="31751" name="Rectangle 2"/>
          <p:cNvSpPr txBox="1">
            <a:spLocks noChangeArrowheads="1"/>
          </p:cNvSpPr>
          <p:nvPr/>
        </p:nvSpPr>
        <p:spPr bwMode="auto">
          <a:xfrm>
            <a:off x="1071563" y="2143125"/>
            <a:ext cx="7358062" cy="2214563"/>
          </a:xfrm>
          <a:prstGeom prst="rect">
            <a:avLst/>
          </a:prstGeom>
          <a:noFill/>
          <a:ln w="9525">
            <a:noFill/>
            <a:miter lim="800000"/>
            <a:headEnd/>
            <a:tailEnd/>
          </a:ln>
        </p:spPr>
        <p:txBody>
          <a:bodyPr anchor="ctr"/>
          <a:lstStyle/>
          <a:p>
            <a:pPr algn="ctr"/>
            <a:endParaRPr lang="en-US" altLang="zh-CN" sz="5400">
              <a:latin typeface="黑体" pitchFamily="49" charset="-122"/>
              <a:ea typeface="黑体" pitchFamily="49" charset="-122"/>
            </a:endParaRPr>
          </a:p>
        </p:txBody>
      </p:sp>
      <p:pic>
        <p:nvPicPr>
          <p:cNvPr id="31752" name="Picture 15" descr="IMG_6028"/>
          <p:cNvPicPr>
            <a:picLocks noGrp="1" noChangeAspect="1" noChangeArrowheads="1"/>
          </p:cNvPicPr>
          <p:nvPr>
            <p:ph sz="quarter" idx="4294967295"/>
          </p:nvPr>
        </p:nvPicPr>
        <p:blipFill>
          <a:blip r:embed="rId4" cstate="print"/>
          <a:srcRect/>
          <a:stretch>
            <a:fillRect/>
          </a:stretch>
        </p:blipFill>
        <p:spPr>
          <a:xfrm>
            <a:off x="428596" y="4071942"/>
            <a:ext cx="3143272" cy="2187575"/>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p:nvPr>
        </p:nvSpPr>
        <p:spPr/>
        <p:txBody>
          <a:bodyPr/>
          <a:lstStyle/>
          <a:p>
            <a:endParaRPr lang="zh-CN" altLang="en-US" smtClean="0"/>
          </a:p>
        </p:txBody>
      </p:sp>
      <p:sp>
        <p:nvSpPr>
          <p:cNvPr id="32770" name="Rectangle 3"/>
          <p:cNvSpPr>
            <a:spLocks noGrp="1"/>
          </p:cNvSpPr>
          <p:nvPr>
            <p:ph type="body" idx="1"/>
          </p:nvPr>
        </p:nvSpPr>
        <p:spPr>
          <a:xfrm>
            <a:off x="468313" y="1628775"/>
            <a:ext cx="8229600" cy="4525963"/>
          </a:xfrm>
        </p:spPr>
        <p:txBody>
          <a:bodyPr/>
          <a:lstStyle/>
          <a:p>
            <a:r>
              <a:rPr lang="zh-CN" altLang="en-US" dirty="0" smtClean="0"/>
              <a:t>培训班：</a:t>
            </a:r>
          </a:p>
          <a:p>
            <a:r>
              <a:rPr lang="zh-CN" altLang="en-US" dirty="0" smtClean="0"/>
              <a:t>     徐氏摩按法治疗咳喘临证经验</a:t>
            </a:r>
            <a:r>
              <a:rPr lang="en-US" altLang="zh-CN" dirty="0" smtClean="0"/>
              <a:t>2</a:t>
            </a:r>
            <a:r>
              <a:rPr lang="zh-CN" altLang="en-US" dirty="0" smtClean="0"/>
              <a:t>次。</a:t>
            </a:r>
          </a:p>
          <a:p>
            <a:r>
              <a:rPr lang="zh-CN" altLang="en-US" dirty="0" smtClean="0"/>
              <a:t>     中医儿科学继教培训</a:t>
            </a:r>
            <a:r>
              <a:rPr lang="en-US" altLang="zh-CN" dirty="0" smtClean="0"/>
              <a:t>1</a:t>
            </a:r>
            <a:r>
              <a:rPr lang="zh-CN" altLang="en-US" dirty="0" smtClean="0"/>
              <a:t>次。</a:t>
            </a:r>
          </a:p>
          <a:p>
            <a:r>
              <a:rPr lang="zh-CN" altLang="en-US" dirty="0" smtClean="0"/>
              <a:t>对外培训</a:t>
            </a:r>
            <a:r>
              <a:rPr lang="zh-CN" altLang="en-US" u="sng" dirty="0" smtClean="0"/>
              <a:t> </a:t>
            </a:r>
            <a:r>
              <a:rPr lang="en-US" altLang="zh-CN" u="sng" dirty="0" smtClean="0"/>
              <a:t>3  </a:t>
            </a:r>
            <a:r>
              <a:rPr lang="zh-CN" altLang="en-US" dirty="0" smtClean="0"/>
              <a:t>次，培训</a:t>
            </a:r>
            <a:r>
              <a:rPr lang="en-US" altLang="zh-CN" u="sng" dirty="0" smtClean="0"/>
              <a:t>200 </a:t>
            </a:r>
            <a:r>
              <a:rPr lang="zh-CN" altLang="en-US" dirty="0" smtClean="0"/>
              <a:t>余名学员，其中外埠学员</a:t>
            </a:r>
            <a:r>
              <a:rPr lang="en-US" altLang="zh-CN" u="sng" dirty="0" smtClean="0"/>
              <a:t>120</a:t>
            </a:r>
            <a:r>
              <a:rPr lang="zh-CN" altLang="en-US" dirty="0" smtClean="0"/>
              <a:t>余名 。</a:t>
            </a:r>
          </a:p>
          <a:p>
            <a:r>
              <a:rPr lang="zh-CN" altLang="en-US" dirty="0" smtClean="0"/>
              <a:t>培养</a:t>
            </a:r>
            <a:r>
              <a:rPr lang="en-US" altLang="zh-CN" dirty="0" smtClean="0"/>
              <a:t>10</a:t>
            </a:r>
            <a:r>
              <a:rPr lang="zh-CN" altLang="en-US" dirty="0" smtClean="0"/>
              <a:t>余名进修、研修人员</a:t>
            </a:r>
            <a:r>
              <a:rPr lang="en-US" altLang="zh-CN" dirty="0" smtClean="0"/>
              <a:t>.</a:t>
            </a:r>
          </a:p>
          <a:p>
            <a:pPr>
              <a:buFont typeface="Arial" charset="0"/>
              <a:buNone/>
            </a:pPr>
            <a:endParaRPr lang="zh-CN" altLang="en-US" dirty="0" smtClean="0"/>
          </a:p>
        </p:txBody>
      </p:sp>
      <p:pic>
        <p:nvPicPr>
          <p:cNvPr id="32771" name="内容占位符 6" descr="东直门图标.jpg"/>
          <p:cNvPicPr>
            <a:picLocks noGrp="1" noChangeAspect="1"/>
          </p:cNvPicPr>
          <p:nvPr>
            <p:ph idx="4294967295"/>
          </p:nvPr>
        </p:nvPicPr>
        <p:blipFill>
          <a:blip r:embed="rId2"/>
          <a:srcRect/>
          <a:stretch>
            <a:fillRect/>
          </a:stretch>
        </p:blipFill>
        <p:spPr>
          <a:xfrm>
            <a:off x="0" y="500063"/>
            <a:ext cx="666750" cy="638175"/>
          </a:xfrm>
        </p:spPr>
      </p:pic>
      <p:sp>
        <p:nvSpPr>
          <p:cNvPr id="6" name="Rectangle 2"/>
          <p:cNvSpPr txBox="1">
            <a:spLocks noChangeArrowheads="1"/>
          </p:cNvSpPr>
          <p:nvPr/>
        </p:nvSpPr>
        <p:spPr>
          <a:xfrm>
            <a:off x="1116013" y="476250"/>
            <a:ext cx="7358062" cy="64293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chor="ctr">
            <a:normAutofit/>
          </a:bodyPr>
          <a:lstStyle/>
          <a:p>
            <a:pPr algn="ctr">
              <a:defRPr/>
            </a:pPr>
            <a:r>
              <a:rPr lang="zh-CN" altLang="en-US" b="1"/>
              <a:t>高层次中医药人才培养情况</a:t>
            </a:r>
            <a:endParaRPr lang="en-US" altLang="zh-CN" b="1"/>
          </a:p>
        </p:txBody>
      </p:sp>
      <p:sp>
        <p:nvSpPr>
          <p:cNvPr id="32773" name="Rectangle 2"/>
          <p:cNvSpPr txBox="1">
            <a:spLocks noChangeArrowheads="1"/>
          </p:cNvSpPr>
          <p:nvPr/>
        </p:nvSpPr>
        <p:spPr bwMode="auto">
          <a:xfrm>
            <a:off x="1071563" y="2143125"/>
            <a:ext cx="7358062" cy="2214563"/>
          </a:xfrm>
          <a:prstGeom prst="rect">
            <a:avLst/>
          </a:prstGeom>
          <a:noFill/>
          <a:ln w="9525">
            <a:noFill/>
            <a:miter lim="800000"/>
            <a:headEnd/>
            <a:tailEnd/>
          </a:ln>
        </p:spPr>
        <p:txBody>
          <a:bodyPr anchor="ctr"/>
          <a:lstStyle/>
          <a:p>
            <a:pPr algn="ctr"/>
            <a:endParaRPr lang="en-US" altLang="zh-CN" sz="5400">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idx="4294967295"/>
          </p:nvPr>
        </p:nvSpPr>
        <p:spPr/>
        <p:txBody>
          <a:bodyPr/>
          <a:lstStyle/>
          <a:p>
            <a:endParaRPr lang="zh-CN" altLang="en-US" smtClean="0"/>
          </a:p>
        </p:txBody>
      </p:sp>
      <p:sp>
        <p:nvSpPr>
          <p:cNvPr id="35842" name="Rectangle 3"/>
          <p:cNvSpPr>
            <a:spLocks noGrp="1"/>
          </p:cNvSpPr>
          <p:nvPr>
            <p:ph type="body" idx="4294967295"/>
          </p:nvPr>
        </p:nvSpPr>
        <p:spPr>
          <a:xfrm>
            <a:off x="468313" y="1628775"/>
            <a:ext cx="8229600" cy="4525963"/>
          </a:xfrm>
        </p:spPr>
        <p:txBody>
          <a:bodyPr/>
          <a:lstStyle/>
          <a:p>
            <a:endParaRPr lang="zh-CN" altLang="en-US" smtClean="0"/>
          </a:p>
          <a:p>
            <a:endParaRPr lang="zh-CN" altLang="en-US" smtClean="0"/>
          </a:p>
          <a:p>
            <a:endParaRPr lang="zh-CN" altLang="en-US" smtClean="0"/>
          </a:p>
        </p:txBody>
      </p:sp>
      <p:pic>
        <p:nvPicPr>
          <p:cNvPr id="35843" name="内容占位符 6" descr="东直门图标.jpg"/>
          <p:cNvPicPr>
            <a:picLocks noGrp="1" noChangeAspect="1"/>
          </p:cNvPicPr>
          <p:nvPr>
            <p:ph idx="4294967295"/>
          </p:nvPr>
        </p:nvPicPr>
        <p:blipFill>
          <a:blip r:embed="rId2"/>
          <a:srcRect/>
          <a:stretch>
            <a:fillRect/>
          </a:stretch>
        </p:blipFill>
        <p:spPr>
          <a:xfrm>
            <a:off x="0" y="500063"/>
            <a:ext cx="666750" cy="638175"/>
          </a:xfrm>
        </p:spPr>
      </p:pic>
      <p:sp>
        <p:nvSpPr>
          <p:cNvPr id="6" name="Rectangle 2"/>
          <p:cNvSpPr txBox="1">
            <a:spLocks noChangeArrowheads="1"/>
          </p:cNvSpPr>
          <p:nvPr/>
        </p:nvSpPr>
        <p:spPr>
          <a:xfrm>
            <a:off x="1116013" y="476250"/>
            <a:ext cx="7358062" cy="64293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chor="ctr">
            <a:normAutofit/>
          </a:bodyPr>
          <a:lstStyle/>
          <a:p>
            <a:pPr algn="ctr">
              <a:defRPr/>
            </a:pPr>
            <a:r>
              <a:rPr lang="zh-CN" altLang="en-US"/>
              <a:t>刘弼臣传承研究室网站：</a:t>
            </a:r>
            <a:r>
              <a:rPr lang="en-US" altLang="zh-CN"/>
              <a:t>http://www.liubichen.com</a:t>
            </a:r>
          </a:p>
        </p:txBody>
      </p:sp>
      <p:sp>
        <p:nvSpPr>
          <p:cNvPr id="35845" name="Rectangle 2"/>
          <p:cNvSpPr txBox="1">
            <a:spLocks noChangeArrowheads="1"/>
          </p:cNvSpPr>
          <p:nvPr/>
        </p:nvSpPr>
        <p:spPr bwMode="auto">
          <a:xfrm>
            <a:off x="1071563" y="2143125"/>
            <a:ext cx="7358062" cy="2214563"/>
          </a:xfrm>
          <a:prstGeom prst="rect">
            <a:avLst/>
          </a:prstGeom>
          <a:noFill/>
          <a:ln w="9525">
            <a:noFill/>
            <a:miter lim="800000"/>
            <a:headEnd/>
            <a:tailEnd/>
          </a:ln>
        </p:spPr>
        <p:txBody>
          <a:bodyPr anchor="ctr"/>
          <a:lstStyle/>
          <a:p>
            <a:pPr algn="ctr"/>
            <a:endParaRPr lang="en-US" altLang="zh-CN" sz="5400">
              <a:latin typeface="黑体" pitchFamily="49" charset="-122"/>
              <a:ea typeface="黑体" pitchFamily="49" charset="-122"/>
            </a:endParaRPr>
          </a:p>
        </p:txBody>
      </p:sp>
      <p:pic>
        <p:nvPicPr>
          <p:cNvPr id="35846" name="Picture 7" descr="57I(3(T0SJUZZ4`EQWQ]4$6"/>
          <p:cNvPicPr>
            <a:picLocks noChangeAspect="1" noChangeArrowheads="1"/>
          </p:cNvPicPr>
          <p:nvPr/>
        </p:nvPicPr>
        <p:blipFill>
          <a:blip r:embed="rId3"/>
          <a:srcRect/>
          <a:stretch>
            <a:fillRect/>
          </a:stretch>
        </p:blipFill>
        <p:spPr bwMode="auto">
          <a:xfrm>
            <a:off x="5072066" y="1214422"/>
            <a:ext cx="3898891" cy="2778125"/>
          </a:xfrm>
          <a:prstGeom prst="rect">
            <a:avLst/>
          </a:prstGeom>
          <a:noFill/>
          <a:ln w="9525">
            <a:noFill/>
            <a:miter lim="800000"/>
            <a:headEnd/>
            <a:tailEnd/>
          </a:ln>
        </p:spPr>
      </p:pic>
      <p:pic>
        <p:nvPicPr>
          <p:cNvPr id="35847" name="Picture 8" descr="Z7GDX3$B44~@0)~BWMK@@9A"/>
          <p:cNvPicPr>
            <a:picLocks noChangeAspect="1" noChangeArrowheads="1"/>
          </p:cNvPicPr>
          <p:nvPr/>
        </p:nvPicPr>
        <p:blipFill>
          <a:blip r:embed="rId4"/>
          <a:srcRect/>
          <a:stretch>
            <a:fillRect/>
          </a:stretch>
        </p:blipFill>
        <p:spPr bwMode="auto">
          <a:xfrm>
            <a:off x="2143108" y="3973513"/>
            <a:ext cx="6215106" cy="2884487"/>
          </a:xfrm>
          <a:prstGeom prst="rect">
            <a:avLst/>
          </a:prstGeom>
          <a:noFill/>
          <a:ln w="9525">
            <a:noFill/>
            <a:miter lim="800000"/>
            <a:headEnd/>
            <a:tailEnd/>
          </a:ln>
        </p:spPr>
      </p:pic>
      <p:graphicFrame>
        <p:nvGraphicFramePr>
          <p:cNvPr id="9" name="表格 8"/>
          <p:cNvGraphicFramePr>
            <a:graphicFrameLocks noGrp="1"/>
          </p:cNvGraphicFramePr>
          <p:nvPr/>
        </p:nvGraphicFramePr>
        <p:xfrm>
          <a:off x="214282" y="1643049"/>
          <a:ext cx="4286280" cy="2214579"/>
        </p:xfrm>
        <a:graphic>
          <a:graphicData uri="http://schemas.openxmlformats.org/drawingml/2006/table">
            <a:tbl>
              <a:tblPr>
                <a:tableStyleId>{69C7853C-536D-4A76-A0AE-DD22124D55A5}</a:tableStyleId>
              </a:tblPr>
              <a:tblGrid>
                <a:gridCol w="3414493"/>
                <a:gridCol w="871787"/>
              </a:tblGrid>
              <a:tr h="738193">
                <a:tc>
                  <a:txBody>
                    <a:bodyPr/>
                    <a:lstStyle/>
                    <a:p>
                      <a:pPr algn="just">
                        <a:spcAft>
                          <a:spcPts val="0"/>
                        </a:spcAft>
                      </a:pPr>
                      <a:r>
                        <a:rPr lang="zh-CN" sz="1600" b="1" kern="0" dirty="0"/>
                        <a:t>上传名老中医药专家典型医（验）案（篇）</a:t>
                      </a:r>
                      <a:endParaRPr lang="zh-CN" sz="1600" b="1" kern="100" dirty="0">
                        <a:latin typeface="Calibri"/>
                        <a:ea typeface="宋体"/>
                        <a:cs typeface="Times New Roman"/>
                      </a:endParaRPr>
                    </a:p>
                  </a:txBody>
                  <a:tcPr marL="66636" marR="66636" marT="0" marB="0" anchor="ctr"/>
                </a:tc>
                <a:tc>
                  <a:txBody>
                    <a:bodyPr/>
                    <a:lstStyle/>
                    <a:p>
                      <a:pPr algn="just">
                        <a:spcAft>
                          <a:spcPts val="0"/>
                        </a:spcAft>
                      </a:pPr>
                      <a:r>
                        <a:rPr lang="en-US" sz="1600" b="1" kern="0"/>
                        <a:t>10</a:t>
                      </a:r>
                      <a:r>
                        <a:rPr lang="zh-CN" sz="1600" b="1" kern="0"/>
                        <a:t>篇　</a:t>
                      </a:r>
                      <a:endParaRPr lang="zh-CN" sz="1600" b="1" kern="100">
                        <a:latin typeface="Calibri"/>
                        <a:ea typeface="宋体"/>
                        <a:cs typeface="Times New Roman"/>
                      </a:endParaRPr>
                    </a:p>
                  </a:txBody>
                  <a:tcPr marL="66636" marR="66636" marT="0" marB="0" anchor="ctr"/>
                </a:tc>
              </a:tr>
              <a:tr h="738193">
                <a:tc>
                  <a:txBody>
                    <a:bodyPr/>
                    <a:lstStyle/>
                    <a:p>
                      <a:pPr algn="just">
                        <a:spcAft>
                          <a:spcPts val="0"/>
                        </a:spcAft>
                      </a:pPr>
                      <a:r>
                        <a:rPr lang="zh-CN" sz="1600" b="1" kern="0" dirty="0"/>
                        <a:t>上传影像资料（段）</a:t>
                      </a:r>
                      <a:endParaRPr lang="zh-CN" sz="1600" b="1" kern="100" dirty="0">
                        <a:latin typeface="Calibri"/>
                        <a:ea typeface="宋体"/>
                        <a:cs typeface="Times New Roman"/>
                      </a:endParaRPr>
                    </a:p>
                  </a:txBody>
                  <a:tcPr marL="66636" marR="66636" marT="0" marB="0" anchor="ctr"/>
                </a:tc>
                <a:tc>
                  <a:txBody>
                    <a:bodyPr/>
                    <a:lstStyle/>
                    <a:p>
                      <a:pPr algn="just">
                        <a:spcAft>
                          <a:spcPts val="0"/>
                        </a:spcAft>
                      </a:pPr>
                      <a:r>
                        <a:rPr lang="en-US" sz="1600" b="1" kern="0" dirty="0"/>
                        <a:t>8</a:t>
                      </a:r>
                      <a:r>
                        <a:rPr lang="zh-CN" sz="1600" b="1" kern="0" dirty="0"/>
                        <a:t>段</a:t>
                      </a:r>
                      <a:endParaRPr lang="zh-CN" sz="1600" b="1" kern="100" dirty="0">
                        <a:latin typeface="Calibri"/>
                        <a:ea typeface="宋体"/>
                        <a:cs typeface="Times New Roman"/>
                      </a:endParaRPr>
                    </a:p>
                  </a:txBody>
                  <a:tcPr marL="66636" marR="66636" marT="0" marB="0" anchor="ctr"/>
                </a:tc>
              </a:tr>
              <a:tr h="738193">
                <a:tc>
                  <a:txBody>
                    <a:bodyPr/>
                    <a:lstStyle/>
                    <a:p>
                      <a:pPr algn="just">
                        <a:spcAft>
                          <a:spcPts val="0"/>
                        </a:spcAft>
                      </a:pPr>
                      <a:r>
                        <a:rPr lang="zh-CN" sz="1600" b="1" kern="0" dirty="0"/>
                        <a:t>上传论文论著（篇）</a:t>
                      </a:r>
                      <a:endParaRPr lang="zh-CN" sz="1600" b="1" kern="100" dirty="0">
                        <a:latin typeface="Calibri"/>
                        <a:ea typeface="宋体"/>
                        <a:cs typeface="Times New Roman"/>
                      </a:endParaRPr>
                    </a:p>
                  </a:txBody>
                  <a:tcPr marL="66636" marR="66636" marT="0" marB="0" anchor="ctr"/>
                </a:tc>
                <a:tc>
                  <a:txBody>
                    <a:bodyPr/>
                    <a:lstStyle/>
                    <a:p>
                      <a:pPr algn="just">
                        <a:spcAft>
                          <a:spcPts val="0"/>
                        </a:spcAft>
                      </a:pPr>
                      <a:r>
                        <a:rPr lang="en-US" sz="1600" b="1" kern="0" dirty="0"/>
                        <a:t>10</a:t>
                      </a:r>
                      <a:r>
                        <a:rPr lang="zh-CN" sz="1600" b="1" kern="0" dirty="0"/>
                        <a:t>篇　</a:t>
                      </a:r>
                      <a:endParaRPr lang="zh-CN" sz="1600" b="1" kern="100" dirty="0">
                        <a:latin typeface="Calibri"/>
                        <a:ea typeface="宋体"/>
                        <a:cs typeface="Times New Roman"/>
                      </a:endParaRPr>
                    </a:p>
                  </a:txBody>
                  <a:tcPr marL="66636" marR="66636" marT="0" marB="0" anchor="ct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idx="4294967295"/>
          </p:nvPr>
        </p:nvSpPr>
        <p:spPr/>
        <p:txBody>
          <a:bodyPr/>
          <a:lstStyle/>
          <a:p>
            <a:endParaRPr lang="zh-CN" altLang="en-US" smtClean="0"/>
          </a:p>
        </p:txBody>
      </p:sp>
      <p:sp>
        <p:nvSpPr>
          <p:cNvPr id="36866" name="Rectangle 3"/>
          <p:cNvSpPr>
            <a:spLocks noGrp="1"/>
          </p:cNvSpPr>
          <p:nvPr>
            <p:ph type="body" idx="4294967295"/>
          </p:nvPr>
        </p:nvSpPr>
        <p:spPr>
          <a:xfrm>
            <a:off x="468313" y="1628775"/>
            <a:ext cx="8229600" cy="4525963"/>
          </a:xfrm>
        </p:spPr>
        <p:txBody>
          <a:bodyPr/>
          <a:lstStyle/>
          <a:p>
            <a:r>
              <a:rPr lang="zh-CN" altLang="en-US" smtClean="0"/>
              <a:t>上传临床医案、诊疗方案、影像资料、论文论著、进展动态、照片等</a:t>
            </a:r>
            <a:r>
              <a:rPr lang="en-US" altLang="zh-CN" smtClean="0"/>
              <a:t>100</a:t>
            </a:r>
            <a:r>
              <a:rPr lang="zh-CN" altLang="en-US" smtClean="0"/>
              <a:t>余份资料；</a:t>
            </a:r>
          </a:p>
        </p:txBody>
      </p:sp>
      <p:pic>
        <p:nvPicPr>
          <p:cNvPr id="36867" name="内容占位符 6" descr="东直门图标.jpg"/>
          <p:cNvPicPr>
            <a:picLocks noGrp="1" noChangeAspect="1"/>
          </p:cNvPicPr>
          <p:nvPr>
            <p:ph idx="4294967295"/>
          </p:nvPr>
        </p:nvPicPr>
        <p:blipFill>
          <a:blip r:embed="rId2"/>
          <a:srcRect/>
          <a:stretch>
            <a:fillRect/>
          </a:stretch>
        </p:blipFill>
        <p:spPr>
          <a:xfrm>
            <a:off x="0" y="500063"/>
            <a:ext cx="666750" cy="638175"/>
          </a:xfrm>
        </p:spPr>
      </p:pic>
      <p:sp>
        <p:nvSpPr>
          <p:cNvPr id="6" name="Rectangle 2"/>
          <p:cNvSpPr txBox="1">
            <a:spLocks noChangeArrowheads="1"/>
          </p:cNvSpPr>
          <p:nvPr/>
        </p:nvSpPr>
        <p:spPr>
          <a:xfrm>
            <a:off x="1116013" y="476250"/>
            <a:ext cx="7358062" cy="64293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chor="ctr">
            <a:normAutofit/>
          </a:bodyPr>
          <a:lstStyle/>
          <a:p>
            <a:pPr algn="ctr">
              <a:defRPr/>
            </a:pPr>
            <a:r>
              <a:rPr lang="zh-CN" altLang="en-US"/>
              <a:t>刘弼臣传承研究室网站：</a:t>
            </a:r>
            <a:r>
              <a:rPr lang="en-US" altLang="zh-CN"/>
              <a:t>http://www.liubichen.com</a:t>
            </a:r>
          </a:p>
        </p:txBody>
      </p:sp>
      <p:sp>
        <p:nvSpPr>
          <p:cNvPr id="36869" name="Rectangle 2"/>
          <p:cNvSpPr txBox="1">
            <a:spLocks noChangeArrowheads="1"/>
          </p:cNvSpPr>
          <p:nvPr/>
        </p:nvSpPr>
        <p:spPr bwMode="auto">
          <a:xfrm>
            <a:off x="1042988" y="2133600"/>
            <a:ext cx="7358062" cy="2214563"/>
          </a:xfrm>
          <a:prstGeom prst="rect">
            <a:avLst/>
          </a:prstGeom>
          <a:noFill/>
          <a:ln w="9525">
            <a:noFill/>
            <a:miter lim="800000"/>
            <a:headEnd/>
            <a:tailEnd/>
          </a:ln>
        </p:spPr>
        <p:txBody>
          <a:bodyPr anchor="ctr"/>
          <a:lstStyle/>
          <a:p>
            <a:pPr algn="ctr"/>
            <a:endParaRPr lang="en-US" altLang="zh-CN" sz="5400">
              <a:latin typeface="黑体" pitchFamily="49" charset="-122"/>
              <a:ea typeface="黑体" pitchFamily="49" charset="-122"/>
            </a:endParaRPr>
          </a:p>
        </p:txBody>
      </p:sp>
      <p:pic>
        <p:nvPicPr>
          <p:cNvPr id="36870" name="Picture 9" descr="]L[AB`U$@9}2MO133K927FX"/>
          <p:cNvPicPr>
            <a:picLocks noChangeAspect="1" noChangeArrowheads="1"/>
          </p:cNvPicPr>
          <p:nvPr/>
        </p:nvPicPr>
        <p:blipFill>
          <a:blip r:embed="rId3"/>
          <a:srcRect/>
          <a:stretch>
            <a:fillRect/>
          </a:stretch>
        </p:blipFill>
        <p:spPr bwMode="auto">
          <a:xfrm>
            <a:off x="4284663" y="2708275"/>
            <a:ext cx="4606925" cy="3889375"/>
          </a:xfrm>
          <a:prstGeom prst="rect">
            <a:avLst/>
          </a:prstGeom>
          <a:noFill/>
          <a:ln w="9525">
            <a:noFill/>
            <a:miter lim="800000"/>
            <a:headEnd/>
            <a:tailEnd/>
          </a:ln>
        </p:spPr>
      </p:pic>
      <p:pic>
        <p:nvPicPr>
          <p:cNvPr id="36871" name="Picture 10" descr="_R_3L04HZ6RRE9MB1W[)%RK"/>
          <p:cNvPicPr>
            <a:picLocks noChangeAspect="1" noChangeArrowheads="1"/>
          </p:cNvPicPr>
          <p:nvPr/>
        </p:nvPicPr>
        <p:blipFill>
          <a:blip r:embed="rId4"/>
          <a:srcRect/>
          <a:stretch>
            <a:fillRect/>
          </a:stretch>
        </p:blipFill>
        <p:spPr bwMode="auto">
          <a:xfrm>
            <a:off x="468313" y="2852738"/>
            <a:ext cx="3959225" cy="3744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title"/>
          </p:nvPr>
        </p:nvSpPr>
        <p:spPr/>
        <p:txBody>
          <a:bodyPr/>
          <a:lstStyle/>
          <a:p>
            <a:endParaRPr lang="zh-CN" altLang="en-US" smtClean="0"/>
          </a:p>
        </p:txBody>
      </p:sp>
      <p:sp>
        <p:nvSpPr>
          <p:cNvPr id="39938" name="Rectangle 3"/>
          <p:cNvSpPr>
            <a:spLocks noGrp="1"/>
          </p:cNvSpPr>
          <p:nvPr>
            <p:ph type="body" idx="1"/>
          </p:nvPr>
        </p:nvSpPr>
        <p:spPr/>
        <p:txBody>
          <a:bodyPr/>
          <a:lstStyle/>
          <a:p>
            <a:r>
              <a:rPr lang="zh-CN" altLang="en-US" b="1" smtClean="0"/>
              <a:t>经费使用情况。</a:t>
            </a:r>
            <a:endParaRPr lang="zh-CN" altLang="en-US" smtClean="0"/>
          </a:p>
          <a:p>
            <a:r>
              <a:rPr lang="zh-CN" altLang="en-US" smtClean="0"/>
              <a:t>目前到账经费</a:t>
            </a:r>
            <a:r>
              <a:rPr lang="en-US" altLang="zh-CN" smtClean="0"/>
              <a:t>7</a:t>
            </a:r>
            <a:r>
              <a:rPr lang="zh-CN" altLang="en-US" smtClean="0"/>
              <a:t>万元。</a:t>
            </a:r>
          </a:p>
          <a:p>
            <a:r>
              <a:rPr lang="zh-CN" altLang="en-US" smtClean="0"/>
              <a:t>刘弼臣老师塑像。</a:t>
            </a:r>
            <a:r>
              <a:rPr lang="en-US" altLang="zh-CN" smtClean="0"/>
              <a:t>6.8</a:t>
            </a:r>
            <a:r>
              <a:rPr lang="zh-CN" altLang="en-US" smtClean="0"/>
              <a:t>万元。底座，</a:t>
            </a:r>
            <a:r>
              <a:rPr lang="en-US" altLang="zh-CN" smtClean="0"/>
              <a:t>0.15</a:t>
            </a:r>
            <a:r>
              <a:rPr lang="zh-CN" altLang="en-US" smtClean="0"/>
              <a:t>万元。</a:t>
            </a:r>
          </a:p>
          <a:p>
            <a:r>
              <a:rPr lang="zh-CN" altLang="en-US" smtClean="0"/>
              <a:t>论文：一篇</a:t>
            </a:r>
            <a:r>
              <a:rPr lang="en-US" altLang="zh-CN" smtClean="0"/>
              <a:t>0.1</a:t>
            </a:r>
            <a:r>
              <a:rPr lang="zh-CN" altLang="en-US" smtClean="0"/>
              <a:t>万元，</a:t>
            </a:r>
            <a:r>
              <a:rPr lang="en-US" altLang="zh-CN" smtClean="0"/>
              <a:t>25</a:t>
            </a:r>
            <a:r>
              <a:rPr lang="zh-CN" altLang="en-US" smtClean="0"/>
              <a:t>篇，</a:t>
            </a:r>
            <a:r>
              <a:rPr lang="en-US" altLang="zh-CN" smtClean="0"/>
              <a:t>2.5</a:t>
            </a:r>
            <a:r>
              <a:rPr lang="zh-CN" altLang="en-US" smtClean="0"/>
              <a:t>万元。</a:t>
            </a:r>
          </a:p>
          <a:p>
            <a:r>
              <a:rPr lang="zh-CN" altLang="en-US" smtClean="0"/>
              <a:t>出版书籍</a:t>
            </a:r>
            <a:r>
              <a:rPr lang="en-US" altLang="zh-CN" smtClean="0"/>
              <a:t>5</a:t>
            </a:r>
            <a:r>
              <a:rPr lang="zh-CN" altLang="en-US" smtClean="0"/>
              <a:t>万元。</a:t>
            </a:r>
          </a:p>
          <a:p>
            <a:r>
              <a:rPr lang="zh-CN" altLang="en-US" smtClean="0"/>
              <a:t>室站建设，交流经费相对短缺。</a:t>
            </a:r>
          </a:p>
          <a:p>
            <a:endParaRPr lang="zh-CN" altLang="en-US" smtClean="0"/>
          </a:p>
        </p:txBody>
      </p:sp>
      <p:pic>
        <p:nvPicPr>
          <p:cNvPr id="39939" name="内容占位符 6" descr="东直门图标.jpg"/>
          <p:cNvPicPr>
            <a:picLocks noGrp="1" noChangeAspect="1"/>
          </p:cNvPicPr>
          <p:nvPr>
            <p:ph idx="4294967295"/>
          </p:nvPr>
        </p:nvPicPr>
        <p:blipFill>
          <a:blip r:embed="rId2"/>
          <a:srcRect/>
          <a:stretch>
            <a:fillRect/>
          </a:stretch>
        </p:blipFill>
        <p:spPr>
          <a:xfrm>
            <a:off x="0" y="500063"/>
            <a:ext cx="666750" cy="638175"/>
          </a:xfrm>
        </p:spPr>
      </p:pic>
      <p:sp>
        <p:nvSpPr>
          <p:cNvPr id="6" name="Rectangle 2"/>
          <p:cNvSpPr txBox="1">
            <a:spLocks noChangeArrowheads="1"/>
          </p:cNvSpPr>
          <p:nvPr/>
        </p:nvSpPr>
        <p:spPr>
          <a:xfrm>
            <a:off x="1116013" y="476250"/>
            <a:ext cx="7358062" cy="64293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chor="ctr">
            <a:normAutofit/>
          </a:bodyPr>
          <a:lstStyle/>
          <a:p>
            <a:pPr algn="ctr">
              <a:defRPr/>
            </a:pPr>
            <a:r>
              <a:rPr lang="zh-CN" altLang="en-US" b="1"/>
              <a:t>经费使用情况</a:t>
            </a:r>
            <a:endParaRPr lang="en-US" altLang="zh-CN" b="1"/>
          </a:p>
        </p:txBody>
      </p:sp>
      <p:sp>
        <p:nvSpPr>
          <p:cNvPr id="39941" name="Rectangle 2"/>
          <p:cNvSpPr txBox="1">
            <a:spLocks noChangeArrowheads="1"/>
          </p:cNvSpPr>
          <p:nvPr/>
        </p:nvSpPr>
        <p:spPr bwMode="auto">
          <a:xfrm>
            <a:off x="1042988" y="2133600"/>
            <a:ext cx="7358062" cy="2214563"/>
          </a:xfrm>
          <a:prstGeom prst="rect">
            <a:avLst/>
          </a:prstGeom>
          <a:noFill/>
          <a:ln w="9525">
            <a:noFill/>
            <a:miter lim="800000"/>
            <a:headEnd/>
            <a:tailEnd/>
          </a:ln>
        </p:spPr>
        <p:txBody>
          <a:bodyPr anchor="ctr"/>
          <a:lstStyle/>
          <a:p>
            <a:pPr algn="ctr"/>
            <a:endParaRPr lang="en-US" altLang="zh-CN" sz="5400">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p:txBody>
          <a:bodyPr/>
          <a:lstStyle/>
          <a:p>
            <a:endParaRPr lang="zh-CN" altLang="en-US" smtClean="0"/>
          </a:p>
        </p:txBody>
      </p:sp>
      <p:sp>
        <p:nvSpPr>
          <p:cNvPr id="38914" name="Rectangle 3"/>
          <p:cNvSpPr>
            <a:spLocks noGrp="1"/>
          </p:cNvSpPr>
          <p:nvPr>
            <p:ph type="body" idx="1"/>
          </p:nvPr>
        </p:nvSpPr>
        <p:spPr>
          <a:xfrm>
            <a:off x="0" y="1142984"/>
            <a:ext cx="8858280" cy="5715016"/>
          </a:xfrm>
        </p:spPr>
        <p:txBody>
          <a:bodyPr/>
          <a:lstStyle/>
          <a:p>
            <a:pPr>
              <a:lnSpc>
                <a:spcPct val="80000"/>
              </a:lnSpc>
              <a:buFont typeface="Arial" charset="0"/>
              <a:buNone/>
            </a:pPr>
            <a:endParaRPr lang="zh-CN" altLang="en-US" sz="1600" b="1" dirty="0" smtClean="0"/>
          </a:p>
          <a:p>
            <a:pPr>
              <a:lnSpc>
                <a:spcPct val="80000"/>
              </a:lnSpc>
              <a:buNone/>
            </a:pPr>
            <a:r>
              <a:rPr lang="zh-CN" altLang="en-US" sz="2400" b="1" dirty="0" smtClean="0"/>
              <a:t>                                        刘弼臣传承工作室管理制度</a:t>
            </a:r>
            <a:endParaRPr lang="zh-CN" altLang="en-US" sz="2400" dirty="0" smtClean="0"/>
          </a:p>
          <a:p>
            <a:pPr>
              <a:lnSpc>
                <a:spcPct val="80000"/>
              </a:lnSpc>
            </a:pPr>
            <a:r>
              <a:rPr lang="zh-CN" altLang="en-US" sz="1800" dirty="0" smtClean="0"/>
              <a:t>工作室目标：继承，创新，发展</a:t>
            </a:r>
          </a:p>
          <a:p>
            <a:pPr>
              <a:lnSpc>
                <a:spcPct val="80000"/>
              </a:lnSpc>
            </a:pPr>
            <a:r>
              <a:rPr lang="zh-CN" altLang="en-US" sz="1800" dirty="0" smtClean="0"/>
              <a:t>工作室管理制度：</a:t>
            </a:r>
          </a:p>
          <a:p>
            <a:pPr>
              <a:lnSpc>
                <a:spcPct val="80000"/>
              </a:lnSpc>
            </a:pPr>
            <a:r>
              <a:rPr lang="en-US" altLang="zh-CN" sz="1800" dirty="0" smtClean="0"/>
              <a:t>1.</a:t>
            </a:r>
            <a:r>
              <a:rPr lang="zh-CN" altLang="en-US" sz="1800" dirty="0" smtClean="0"/>
              <a:t>创造“工作室”团结协调的良好氛围。</a:t>
            </a:r>
          </a:p>
          <a:p>
            <a:pPr>
              <a:lnSpc>
                <a:spcPct val="80000"/>
              </a:lnSpc>
            </a:pPr>
            <a:r>
              <a:rPr lang="en-US" altLang="zh-CN" sz="1800" dirty="0" smtClean="0"/>
              <a:t>2.“</a:t>
            </a:r>
            <a:r>
              <a:rPr lang="zh-CN" altLang="en-US" sz="1800" dirty="0" smtClean="0"/>
              <a:t>工作室”的“学术资料”由专人分门别类，妥善加以保管，不得随意外借，严防遗失。</a:t>
            </a:r>
          </a:p>
          <a:p>
            <a:pPr>
              <a:lnSpc>
                <a:spcPct val="80000"/>
              </a:lnSpc>
            </a:pPr>
            <a:r>
              <a:rPr lang="en-US" altLang="zh-CN" sz="1800" dirty="0" smtClean="0"/>
              <a:t>3.</a:t>
            </a:r>
            <a:r>
              <a:rPr lang="zh-CN" altLang="en-US" sz="1800" dirty="0" smtClean="0"/>
              <a:t>提倡分工合作，责任到人，激励“工作室”的全体人员更加努力工作。在任务分工明确的基础上进行团结协作，以提高工作质量。</a:t>
            </a:r>
          </a:p>
          <a:p>
            <a:pPr>
              <a:lnSpc>
                <a:spcPct val="80000"/>
              </a:lnSpc>
            </a:pPr>
            <a:r>
              <a:rPr lang="zh-CN" altLang="en-US" sz="1800" dirty="0" smtClean="0"/>
              <a:t> </a:t>
            </a:r>
            <a:r>
              <a:rPr lang="en-US" altLang="zh-CN" sz="1800" dirty="0" smtClean="0"/>
              <a:t>4.</a:t>
            </a:r>
            <a:r>
              <a:rPr lang="zh-CN" altLang="en-US" sz="1800" dirty="0" smtClean="0"/>
              <a:t>互相监督，定期检查，以保证按期完成任务。</a:t>
            </a:r>
          </a:p>
          <a:p>
            <a:pPr>
              <a:lnSpc>
                <a:spcPct val="80000"/>
              </a:lnSpc>
            </a:pPr>
            <a:r>
              <a:rPr lang="zh-CN" altLang="en-US" sz="1800" dirty="0" smtClean="0"/>
              <a:t> </a:t>
            </a:r>
            <a:r>
              <a:rPr lang="en-US" altLang="zh-CN" sz="1800" dirty="0" smtClean="0"/>
              <a:t>5.</a:t>
            </a:r>
            <a:r>
              <a:rPr lang="zh-CN" altLang="en-US" sz="1800" dirty="0" smtClean="0"/>
              <a:t>建立定期“例会”制度，每周一小结；每月一中结； </a:t>
            </a:r>
            <a:r>
              <a:rPr lang="en-US" altLang="zh-CN" sz="1800" dirty="0" smtClean="0"/>
              <a:t>.</a:t>
            </a:r>
            <a:r>
              <a:rPr lang="zh-CN" altLang="en-US" sz="1800" dirty="0" smtClean="0"/>
              <a:t>年终总结。围绕刘弼臣教授学术</a:t>
            </a:r>
          </a:p>
          <a:p>
            <a:pPr>
              <a:lnSpc>
                <a:spcPct val="80000"/>
              </a:lnSpc>
            </a:pPr>
            <a:r>
              <a:rPr lang="zh-CN" altLang="en-US" sz="1800" dirty="0" smtClean="0"/>
              <a:t>思想开展学术思想交流研讨、病案讨论、中医医案评价等人才培养相关活动</a:t>
            </a:r>
            <a:r>
              <a:rPr lang="en-US" altLang="zh-CN" sz="1800" dirty="0" smtClean="0"/>
              <a:t>40</a:t>
            </a:r>
            <a:r>
              <a:rPr lang="zh-CN" altLang="en-US" sz="1800" dirty="0" smtClean="0"/>
              <a:t>次 。</a:t>
            </a:r>
          </a:p>
          <a:p>
            <a:pPr>
              <a:lnSpc>
                <a:spcPct val="80000"/>
              </a:lnSpc>
            </a:pPr>
            <a:r>
              <a:rPr lang="en-US" altLang="zh-CN" sz="1800" dirty="0" smtClean="0"/>
              <a:t>6.</a:t>
            </a:r>
            <a:r>
              <a:rPr lang="zh-CN" altLang="en-US" sz="1800" dirty="0" smtClean="0"/>
              <a:t>爱护“工作室”的公共财产（包括各种仪器设备与图书资料等）。定期整理清洁收集的刘弼臣老师的资料。</a:t>
            </a:r>
          </a:p>
          <a:p>
            <a:pPr>
              <a:lnSpc>
                <a:spcPct val="80000"/>
              </a:lnSpc>
            </a:pPr>
            <a:r>
              <a:rPr lang="en-US" altLang="zh-CN" sz="1800" dirty="0" smtClean="0"/>
              <a:t>7.</a:t>
            </a:r>
            <a:r>
              <a:rPr lang="zh-CN" altLang="en-US" sz="1800" dirty="0" smtClean="0"/>
              <a:t>严格财务制度，按照相关的财务规定，合理使用经费。 </a:t>
            </a:r>
          </a:p>
          <a:p>
            <a:pPr>
              <a:lnSpc>
                <a:spcPct val="80000"/>
              </a:lnSpc>
            </a:pPr>
            <a:r>
              <a:rPr lang="en-US" altLang="zh-CN" sz="1800" dirty="0" smtClean="0"/>
              <a:t>8.</a:t>
            </a:r>
            <a:r>
              <a:rPr lang="zh-CN" altLang="en-US" sz="1800" dirty="0" smtClean="0"/>
              <a:t>严格防火制度，严禁在“工作室”内吸烟。</a:t>
            </a:r>
          </a:p>
          <a:p>
            <a:pPr>
              <a:lnSpc>
                <a:spcPct val="80000"/>
              </a:lnSpc>
            </a:pPr>
            <a:r>
              <a:rPr lang="en-US" altLang="zh-CN" sz="1800" dirty="0" smtClean="0"/>
              <a:t>9.</a:t>
            </a:r>
            <a:r>
              <a:rPr lang="zh-CN" altLang="en-US" sz="1800" dirty="0" smtClean="0"/>
              <a:t>请假制度，原则上要求每次到会，有事情要提前给工作室负责人请假。</a:t>
            </a:r>
          </a:p>
          <a:p>
            <a:pPr>
              <a:lnSpc>
                <a:spcPct val="80000"/>
              </a:lnSpc>
            </a:pPr>
            <a:r>
              <a:rPr lang="en-US" altLang="zh-CN" sz="1800" dirty="0" smtClean="0"/>
              <a:t>10.</a:t>
            </a:r>
            <a:r>
              <a:rPr lang="zh-CN" altLang="en-US" sz="1800" dirty="0" smtClean="0"/>
              <a:t>工作室人员不定期走访刘弼臣老师的家属、弟子、患者。收集刘弼臣老师的资料，比妥善保存。</a:t>
            </a:r>
          </a:p>
        </p:txBody>
      </p:sp>
      <p:pic>
        <p:nvPicPr>
          <p:cNvPr id="38915" name="内容占位符 6" descr="东直门图标.jpg"/>
          <p:cNvPicPr>
            <a:picLocks noGrp="1" noChangeAspect="1"/>
          </p:cNvPicPr>
          <p:nvPr>
            <p:ph idx="4294967295"/>
          </p:nvPr>
        </p:nvPicPr>
        <p:blipFill>
          <a:blip r:embed="rId2"/>
          <a:srcRect/>
          <a:stretch>
            <a:fillRect/>
          </a:stretch>
        </p:blipFill>
        <p:spPr>
          <a:xfrm>
            <a:off x="0" y="500063"/>
            <a:ext cx="666750" cy="638175"/>
          </a:xfrm>
        </p:spPr>
      </p:pic>
      <p:sp>
        <p:nvSpPr>
          <p:cNvPr id="6" name="Rectangle 2"/>
          <p:cNvSpPr txBox="1">
            <a:spLocks noChangeArrowheads="1"/>
          </p:cNvSpPr>
          <p:nvPr/>
        </p:nvSpPr>
        <p:spPr>
          <a:xfrm>
            <a:off x="1116013" y="476250"/>
            <a:ext cx="7358062" cy="64293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chor="ctr">
            <a:noAutofit/>
          </a:bodyPr>
          <a:lstStyle/>
          <a:p>
            <a:pPr algn="ctr">
              <a:defRPr/>
            </a:pPr>
            <a:r>
              <a:rPr lang="zh-CN" altLang="en-US" sz="4000" dirty="0" smtClean="0"/>
              <a:t>制度建设</a:t>
            </a:r>
            <a:endParaRPr lang="en-US" altLang="zh-CN" sz="4000" dirty="0"/>
          </a:p>
        </p:txBody>
      </p:sp>
      <p:sp>
        <p:nvSpPr>
          <p:cNvPr id="38917" name="Rectangle 2"/>
          <p:cNvSpPr txBox="1">
            <a:spLocks noChangeArrowheads="1"/>
          </p:cNvSpPr>
          <p:nvPr/>
        </p:nvSpPr>
        <p:spPr bwMode="auto">
          <a:xfrm>
            <a:off x="1071563" y="2143125"/>
            <a:ext cx="7358062" cy="2214563"/>
          </a:xfrm>
          <a:prstGeom prst="rect">
            <a:avLst/>
          </a:prstGeom>
          <a:noFill/>
          <a:ln w="9525">
            <a:noFill/>
            <a:miter lim="800000"/>
            <a:headEnd/>
            <a:tailEnd/>
          </a:ln>
        </p:spPr>
        <p:txBody>
          <a:bodyPr anchor="ctr"/>
          <a:lstStyle/>
          <a:p>
            <a:pPr algn="ctr"/>
            <a:endParaRPr lang="en-US" altLang="zh-CN" sz="5400">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标题 1"/>
          <p:cNvSpPr>
            <a:spLocks noGrp="1"/>
          </p:cNvSpPr>
          <p:nvPr>
            <p:ph type="ctrTitle" idx="4294967295"/>
          </p:nvPr>
        </p:nvSpPr>
        <p:spPr>
          <a:xfrm>
            <a:off x="1857375" y="785813"/>
            <a:ext cx="7072313" cy="1071562"/>
          </a:xfrm>
        </p:spPr>
        <p:txBody>
          <a:bodyPr/>
          <a:lstStyle/>
          <a:p>
            <a:pPr eaLnBrk="1" hangingPunct="1"/>
            <a:endParaRPr lang="zh-CN" altLang="en-US" sz="4800" smtClean="0"/>
          </a:p>
        </p:txBody>
      </p:sp>
      <p:sp>
        <p:nvSpPr>
          <p:cNvPr id="40962" name="副标题 2"/>
          <p:cNvSpPr>
            <a:spLocks noGrp="1"/>
          </p:cNvSpPr>
          <p:nvPr>
            <p:ph type="subTitle" idx="4294967295"/>
          </p:nvPr>
        </p:nvSpPr>
        <p:spPr>
          <a:xfrm>
            <a:off x="6000750" y="4797425"/>
            <a:ext cx="3143250" cy="752475"/>
          </a:xfrm>
        </p:spPr>
        <p:txBody>
          <a:bodyPr/>
          <a:lstStyle/>
          <a:p>
            <a:pPr marL="0" indent="0" algn="ctr" eaLnBrk="1" hangingPunct="1">
              <a:buFont typeface="Arial" charset="0"/>
              <a:buNone/>
            </a:pPr>
            <a:r>
              <a:rPr lang="zh-CN" altLang="en-US" sz="1600" b="1" dirty="0" smtClean="0"/>
              <a:t>北京中医药大学东直门医院</a:t>
            </a:r>
            <a:endParaRPr lang="en-US" altLang="zh-CN" sz="1600" b="1" dirty="0" smtClean="0"/>
          </a:p>
          <a:p>
            <a:pPr marL="0" indent="0" algn="ctr" eaLnBrk="1" hangingPunct="1">
              <a:buFont typeface="Arial" charset="0"/>
              <a:buNone/>
            </a:pPr>
            <a:r>
              <a:rPr lang="en-US" altLang="zh-CN" sz="1600" b="1" dirty="0" smtClean="0"/>
              <a:t>2014-03-21</a:t>
            </a:r>
            <a:endParaRPr lang="zh-CN" altLang="en-US" sz="1600" b="1" dirty="0" smtClean="0"/>
          </a:p>
        </p:txBody>
      </p:sp>
      <p:sp>
        <p:nvSpPr>
          <p:cNvPr id="40963" name="标题 1"/>
          <p:cNvSpPr txBox="1">
            <a:spLocks/>
          </p:cNvSpPr>
          <p:nvPr/>
        </p:nvSpPr>
        <p:spPr bwMode="auto">
          <a:xfrm>
            <a:off x="2828925" y="2573338"/>
            <a:ext cx="7072313" cy="1071562"/>
          </a:xfrm>
          <a:prstGeom prst="rect">
            <a:avLst/>
          </a:prstGeom>
          <a:noFill/>
          <a:ln w="9525">
            <a:noFill/>
            <a:miter lim="800000"/>
            <a:headEnd/>
            <a:tailEnd/>
          </a:ln>
        </p:spPr>
        <p:txBody>
          <a:bodyPr anchor="ctr"/>
          <a:lstStyle/>
          <a:p>
            <a:pPr algn="ctr"/>
            <a:r>
              <a:rPr lang="zh-CN" altLang="en-US" sz="4000" b="1"/>
              <a:t>敬请专家指正</a:t>
            </a:r>
          </a:p>
          <a:p>
            <a:pPr algn="ctr"/>
            <a:endParaRPr lang="zh-CN" altLang="en-US" sz="4000" b="1"/>
          </a:p>
          <a:p>
            <a:pPr algn="ctr"/>
            <a:r>
              <a:rPr lang="zh-CN" altLang="en-US" sz="4000" b="1">
                <a:solidFill>
                  <a:schemeClr val="hlink"/>
                </a:solidFill>
              </a:rPr>
              <a:t>谢谢！</a:t>
            </a:r>
          </a:p>
        </p:txBody>
      </p:sp>
      <p:pic>
        <p:nvPicPr>
          <p:cNvPr id="40964" name="图片 15" descr="图片2.png"/>
          <p:cNvPicPr>
            <a:picLocks noChangeAspect="1"/>
          </p:cNvPicPr>
          <p:nvPr/>
        </p:nvPicPr>
        <p:blipFill>
          <a:blip r:embed="rId2"/>
          <a:srcRect/>
          <a:stretch>
            <a:fillRect/>
          </a:stretch>
        </p:blipFill>
        <p:spPr bwMode="auto">
          <a:xfrm>
            <a:off x="0" y="5715000"/>
            <a:ext cx="9144000" cy="1143000"/>
          </a:xfrm>
          <a:prstGeom prst="rect">
            <a:avLst/>
          </a:prstGeom>
          <a:noFill/>
          <a:ln w="9525">
            <a:noFill/>
            <a:miter lim="800000"/>
            <a:headEnd/>
            <a:tailEnd/>
          </a:ln>
        </p:spPr>
      </p:pic>
      <p:pic>
        <p:nvPicPr>
          <p:cNvPr id="40965" name="Picture 11" descr="DSC00166"/>
          <p:cNvPicPr>
            <a:picLocks noChangeAspect="1" noChangeArrowheads="1"/>
          </p:cNvPicPr>
          <p:nvPr/>
        </p:nvPicPr>
        <p:blipFill>
          <a:blip r:embed="rId3" cstate="print"/>
          <a:srcRect/>
          <a:stretch>
            <a:fillRect/>
          </a:stretch>
        </p:blipFill>
        <p:spPr bwMode="auto">
          <a:xfrm>
            <a:off x="250825" y="1609725"/>
            <a:ext cx="2306638" cy="1871663"/>
          </a:xfrm>
          <a:prstGeom prst="rect">
            <a:avLst/>
          </a:prstGeom>
          <a:noFill/>
          <a:ln w="9525">
            <a:noFill/>
            <a:miter lim="800000"/>
            <a:headEnd/>
            <a:tailEnd/>
          </a:ln>
        </p:spPr>
      </p:pic>
      <p:pic>
        <p:nvPicPr>
          <p:cNvPr id="40966" name="Picture 11" descr="DSC00034"/>
          <p:cNvPicPr>
            <a:picLocks noChangeAspect="1" noChangeArrowheads="1"/>
          </p:cNvPicPr>
          <p:nvPr/>
        </p:nvPicPr>
        <p:blipFill>
          <a:blip r:embed="rId4" cstate="print"/>
          <a:srcRect/>
          <a:stretch>
            <a:fillRect/>
          </a:stretch>
        </p:blipFill>
        <p:spPr bwMode="auto">
          <a:xfrm>
            <a:off x="1116013" y="3068638"/>
            <a:ext cx="2016125" cy="1509712"/>
          </a:xfrm>
          <a:prstGeom prst="rect">
            <a:avLst/>
          </a:prstGeom>
          <a:noFill/>
          <a:ln w="9525">
            <a:noFill/>
            <a:miter lim="800000"/>
            <a:headEnd/>
            <a:tailEnd/>
          </a:ln>
        </p:spPr>
      </p:pic>
      <p:pic>
        <p:nvPicPr>
          <p:cNvPr id="40967" name="Picture 13" descr="DSC05814"/>
          <p:cNvPicPr>
            <a:picLocks noChangeAspect="1" noChangeArrowheads="1"/>
          </p:cNvPicPr>
          <p:nvPr/>
        </p:nvPicPr>
        <p:blipFill>
          <a:blip r:embed="rId5" cstate="print"/>
          <a:srcRect/>
          <a:stretch>
            <a:fillRect/>
          </a:stretch>
        </p:blipFill>
        <p:spPr bwMode="auto">
          <a:xfrm>
            <a:off x="2339975" y="4221163"/>
            <a:ext cx="1800225" cy="1350962"/>
          </a:xfrm>
          <a:prstGeom prst="rect">
            <a:avLst/>
          </a:prstGeom>
          <a:noFill/>
          <a:ln w="9525">
            <a:noFill/>
            <a:miter lim="800000"/>
            <a:headEnd/>
            <a:tailEnd/>
          </a:ln>
        </p:spPr>
      </p:pic>
      <p:pic>
        <p:nvPicPr>
          <p:cNvPr id="40968" name="内容占位符 6" descr="东直门图标.jpg"/>
          <p:cNvPicPr>
            <a:picLocks noChangeAspect="1"/>
          </p:cNvPicPr>
          <p:nvPr/>
        </p:nvPicPr>
        <p:blipFill>
          <a:blip r:embed="rId6"/>
          <a:srcRect/>
          <a:stretch>
            <a:fillRect/>
          </a:stretch>
        </p:blipFill>
        <p:spPr bwMode="auto">
          <a:xfrm>
            <a:off x="520700" y="476250"/>
            <a:ext cx="666750" cy="63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143000" y="500063"/>
            <a:ext cx="7358063" cy="642937"/>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rtlCol="0">
            <a:normAutofit/>
          </a:bodyPr>
          <a:lstStyle/>
          <a:p>
            <a:pPr eaLnBrk="1" fontAlgn="auto" hangingPunct="1">
              <a:spcAft>
                <a:spcPts val="0"/>
              </a:spcAft>
              <a:defRPr/>
            </a:pPr>
            <a:r>
              <a:rPr lang="zh-CN" altLang="en-US" sz="3600" dirty="0">
                <a:latin typeface="黑体" pitchFamily="49" charset="-122"/>
                <a:ea typeface="黑体" pitchFamily="49" charset="-122"/>
              </a:rPr>
              <a:t>汇报提纲</a:t>
            </a:r>
            <a:endParaRPr lang="en-US" altLang="zh-CN" sz="3600" dirty="0">
              <a:latin typeface="黑体" pitchFamily="49" charset="-122"/>
              <a:ea typeface="黑体" pitchFamily="49" charset="-122"/>
            </a:endParaRPr>
          </a:p>
        </p:txBody>
      </p:sp>
      <p:pic>
        <p:nvPicPr>
          <p:cNvPr id="17410" name="内容占位符 6" descr="东直门图标.jpg"/>
          <p:cNvPicPr>
            <a:picLocks noGrp="1" noChangeAspect="1"/>
          </p:cNvPicPr>
          <p:nvPr>
            <p:ph idx="1"/>
          </p:nvPr>
        </p:nvPicPr>
        <p:blipFill>
          <a:blip r:embed="rId2"/>
          <a:srcRect/>
          <a:stretch>
            <a:fillRect/>
          </a:stretch>
        </p:blipFill>
        <p:spPr>
          <a:xfrm>
            <a:off x="285750" y="500063"/>
            <a:ext cx="666750" cy="638175"/>
          </a:xfrm>
        </p:spPr>
      </p:pic>
      <p:grpSp>
        <p:nvGrpSpPr>
          <p:cNvPr id="5" name="Group 4"/>
          <p:cNvGrpSpPr>
            <a:grpSpLocks/>
          </p:cNvGrpSpPr>
          <p:nvPr/>
        </p:nvGrpSpPr>
        <p:grpSpPr bwMode="auto">
          <a:xfrm>
            <a:off x="1500166" y="1643050"/>
            <a:ext cx="6096000" cy="3786214"/>
            <a:chOff x="0" y="0"/>
            <a:chExt cx="4446" cy="2796"/>
          </a:xfrm>
        </p:grpSpPr>
        <p:sp>
          <p:nvSpPr>
            <p:cNvPr id="6" name="Rectangle 4"/>
            <p:cNvSpPr>
              <a:spLocks noChangeArrowheads="1"/>
            </p:cNvSpPr>
            <p:nvPr/>
          </p:nvSpPr>
          <p:spPr bwMode="auto">
            <a:xfrm>
              <a:off x="0" y="0"/>
              <a:ext cx="454" cy="454"/>
            </a:xfrm>
            <a:prstGeom prst="rect">
              <a:avLst/>
            </a:prstGeom>
            <a:solidFill>
              <a:schemeClr val="accent1"/>
            </a:solidFill>
            <a:ln w="9525">
              <a:noFill/>
              <a:miter lim="800000"/>
              <a:headEnd/>
              <a:tailEnd/>
            </a:ln>
            <a:effectLst>
              <a:outerShdw dist="71842" dir="2700000" algn="ctr" rotWithShape="0">
                <a:srgbClr val="800000">
                  <a:alpha val="50000"/>
                </a:srgbClr>
              </a:outerShdw>
            </a:effectLst>
          </p:spPr>
          <p:txBody>
            <a:bodyPr wrap="none" anchor="ctr"/>
            <a:lstStyle/>
            <a:p>
              <a:pPr algn="ctr"/>
              <a:r>
                <a:rPr lang="en-US" sz="3200" b="1">
                  <a:solidFill>
                    <a:srgbClr val="FFFFFF"/>
                  </a:solidFill>
                  <a:latin typeface="Arial" pitchFamily="34" charset="0"/>
                  <a:ea typeface="DFKai-SB" pitchFamily="1" charset="-120"/>
                </a:rPr>
                <a:t>1</a:t>
              </a:r>
            </a:p>
          </p:txBody>
        </p:sp>
        <p:sp>
          <p:nvSpPr>
            <p:cNvPr id="7" name="Rectangle 5"/>
            <p:cNvSpPr>
              <a:spLocks noChangeArrowheads="1"/>
            </p:cNvSpPr>
            <p:nvPr/>
          </p:nvSpPr>
          <p:spPr bwMode="auto">
            <a:xfrm>
              <a:off x="475" y="0"/>
              <a:ext cx="3952" cy="454"/>
            </a:xfrm>
            <a:prstGeom prst="rect">
              <a:avLst/>
            </a:prstGeom>
            <a:solidFill>
              <a:srgbClr val="DCE6F2"/>
            </a:solidFill>
            <a:ln w="9525">
              <a:noFill/>
              <a:miter lim="800000"/>
              <a:headEnd/>
              <a:tailEnd/>
            </a:ln>
            <a:effectLst>
              <a:outerShdw dist="71842" dir="2700000" algn="ctr" rotWithShape="0">
                <a:srgbClr val="800000">
                  <a:alpha val="50000"/>
                </a:srgbClr>
              </a:outerShdw>
            </a:effectLst>
          </p:spPr>
          <p:txBody>
            <a:bodyPr wrap="none" anchor="ctr"/>
            <a:lstStyle/>
            <a:p>
              <a:r>
                <a:rPr lang="zh-CN" altLang="en-US" sz="3200" b="1" dirty="0">
                  <a:solidFill>
                    <a:srgbClr val="000000"/>
                  </a:solidFill>
                  <a:latin typeface="宋体" pitchFamily="2" charset="-122"/>
                </a:rPr>
                <a:t>条件建设</a:t>
              </a:r>
            </a:p>
          </p:txBody>
        </p:sp>
        <p:sp>
          <p:nvSpPr>
            <p:cNvPr id="8" name="Rectangle 6"/>
            <p:cNvSpPr>
              <a:spLocks noChangeArrowheads="1"/>
            </p:cNvSpPr>
            <p:nvPr/>
          </p:nvSpPr>
          <p:spPr bwMode="auto">
            <a:xfrm>
              <a:off x="0" y="573"/>
              <a:ext cx="454" cy="445"/>
            </a:xfrm>
            <a:prstGeom prst="rect">
              <a:avLst/>
            </a:prstGeom>
            <a:solidFill>
              <a:schemeClr val="accent1"/>
            </a:solidFill>
            <a:ln w="9525">
              <a:noFill/>
              <a:miter lim="800000"/>
              <a:headEnd/>
              <a:tailEnd/>
            </a:ln>
            <a:effectLst>
              <a:outerShdw dist="71842" dir="2700000" algn="ctr" rotWithShape="0">
                <a:srgbClr val="800000">
                  <a:alpha val="50000"/>
                </a:srgbClr>
              </a:outerShdw>
            </a:effectLst>
          </p:spPr>
          <p:txBody>
            <a:bodyPr wrap="none" anchor="ctr"/>
            <a:lstStyle/>
            <a:p>
              <a:pPr algn="ctr"/>
              <a:r>
                <a:rPr lang="en-US" sz="3200" b="1">
                  <a:solidFill>
                    <a:srgbClr val="FFFFFF"/>
                  </a:solidFill>
                  <a:latin typeface="Arial" pitchFamily="34" charset="0"/>
                  <a:ea typeface="DFKai-SB" pitchFamily="1" charset="-120"/>
                </a:rPr>
                <a:t>2</a:t>
              </a:r>
            </a:p>
          </p:txBody>
        </p:sp>
        <p:sp>
          <p:nvSpPr>
            <p:cNvPr id="9" name="Rectangle 7"/>
            <p:cNvSpPr>
              <a:spLocks noChangeArrowheads="1"/>
            </p:cNvSpPr>
            <p:nvPr/>
          </p:nvSpPr>
          <p:spPr bwMode="auto">
            <a:xfrm>
              <a:off x="454" y="573"/>
              <a:ext cx="3992" cy="445"/>
            </a:xfrm>
            <a:prstGeom prst="rect">
              <a:avLst/>
            </a:prstGeom>
            <a:solidFill>
              <a:srgbClr val="DCE6F2"/>
            </a:solidFill>
            <a:ln w="9525">
              <a:noFill/>
              <a:miter lim="800000"/>
              <a:headEnd/>
              <a:tailEnd/>
            </a:ln>
            <a:effectLst>
              <a:outerShdw dist="71842" dir="2700000" algn="ctr" rotWithShape="0">
                <a:srgbClr val="800000">
                  <a:alpha val="50000"/>
                </a:srgbClr>
              </a:outerShdw>
            </a:effectLst>
          </p:spPr>
          <p:txBody>
            <a:bodyPr wrap="none" anchor="ctr"/>
            <a:lstStyle/>
            <a:p>
              <a:r>
                <a:rPr lang="zh-CN" altLang="en-US" sz="3200" b="1">
                  <a:solidFill>
                    <a:srgbClr val="000000"/>
                  </a:solidFill>
                  <a:latin typeface="宋体" pitchFamily="2" charset="-122"/>
                </a:rPr>
                <a:t>传承工作室建设情况</a:t>
              </a:r>
            </a:p>
          </p:txBody>
        </p:sp>
        <p:sp>
          <p:nvSpPr>
            <p:cNvPr id="10" name="Rectangle 8"/>
            <p:cNvSpPr>
              <a:spLocks noChangeArrowheads="1"/>
            </p:cNvSpPr>
            <p:nvPr/>
          </p:nvSpPr>
          <p:spPr bwMode="auto">
            <a:xfrm>
              <a:off x="0" y="1163"/>
              <a:ext cx="454" cy="454"/>
            </a:xfrm>
            <a:prstGeom prst="rect">
              <a:avLst/>
            </a:prstGeom>
            <a:solidFill>
              <a:schemeClr val="accent1"/>
            </a:solidFill>
            <a:ln w="9525">
              <a:noFill/>
              <a:miter lim="800000"/>
              <a:headEnd/>
              <a:tailEnd/>
            </a:ln>
            <a:effectLst>
              <a:outerShdw dist="71842" dir="2700000" algn="ctr" rotWithShape="0">
                <a:srgbClr val="800000">
                  <a:alpha val="50000"/>
                </a:srgbClr>
              </a:outerShdw>
            </a:effectLst>
          </p:spPr>
          <p:txBody>
            <a:bodyPr wrap="none" anchor="ctr"/>
            <a:lstStyle/>
            <a:p>
              <a:pPr algn="ctr"/>
              <a:r>
                <a:rPr lang="en-US" sz="3200" b="1">
                  <a:solidFill>
                    <a:srgbClr val="FFFFFF"/>
                  </a:solidFill>
                  <a:latin typeface="Arial" pitchFamily="34" charset="0"/>
                  <a:ea typeface="DFKai-SB" pitchFamily="1" charset="-120"/>
                </a:rPr>
                <a:t>3</a:t>
              </a:r>
            </a:p>
          </p:txBody>
        </p:sp>
        <p:sp>
          <p:nvSpPr>
            <p:cNvPr id="11" name="Rectangle 9"/>
            <p:cNvSpPr>
              <a:spLocks noChangeArrowheads="1"/>
            </p:cNvSpPr>
            <p:nvPr/>
          </p:nvSpPr>
          <p:spPr bwMode="auto">
            <a:xfrm>
              <a:off x="454" y="1163"/>
              <a:ext cx="3992" cy="454"/>
            </a:xfrm>
            <a:prstGeom prst="rect">
              <a:avLst/>
            </a:prstGeom>
            <a:solidFill>
              <a:srgbClr val="EBF1DE"/>
            </a:solidFill>
            <a:ln w="9525">
              <a:noFill/>
              <a:miter lim="800000"/>
              <a:headEnd/>
              <a:tailEnd/>
            </a:ln>
            <a:effectLst>
              <a:outerShdw dist="71842" dir="2700000" algn="ctr" rotWithShape="0">
                <a:srgbClr val="800000">
                  <a:alpha val="50000"/>
                </a:srgbClr>
              </a:outerShdw>
            </a:effectLst>
          </p:spPr>
          <p:txBody>
            <a:bodyPr wrap="none" anchor="ctr"/>
            <a:lstStyle/>
            <a:p>
              <a:r>
                <a:rPr lang="zh-CN" altLang="en-US" sz="3200" b="1">
                  <a:solidFill>
                    <a:srgbClr val="000000"/>
                  </a:solidFill>
                  <a:latin typeface="宋体" pitchFamily="2" charset="-122"/>
                </a:rPr>
                <a:t>人才培养</a:t>
              </a:r>
            </a:p>
          </p:txBody>
        </p:sp>
        <p:sp>
          <p:nvSpPr>
            <p:cNvPr id="12" name="Rectangle 10"/>
            <p:cNvSpPr>
              <a:spLocks noChangeArrowheads="1"/>
            </p:cNvSpPr>
            <p:nvPr/>
          </p:nvSpPr>
          <p:spPr bwMode="auto">
            <a:xfrm>
              <a:off x="0" y="1752"/>
              <a:ext cx="454" cy="445"/>
            </a:xfrm>
            <a:prstGeom prst="rect">
              <a:avLst/>
            </a:prstGeom>
            <a:solidFill>
              <a:schemeClr val="accent1"/>
            </a:solidFill>
            <a:ln w="9525">
              <a:noFill/>
              <a:miter lim="800000"/>
              <a:headEnd/>
              <a:tailEnd/>
            </a:ln>
            <a:effectLst>
              <a:outerShdw dist="71842" dir="2700000" algn="ctr" rotWithShape="0">
                <a:srgbClr val="800000">
                  <a:alpha val="50000"/>
                </a:srgbClr>
              </a:outerShdw>
            </a:effectLst>
          </p:spPr>
          <p:txBody>
            <a:bodyPr wrap="none" anchor="ctr"/>
            <a:lstStyle/>
            <a:p>
              <a:pPr algn="ctr"/>
              <a:r>
                <a:rPr lang="en-US" sz="3200" b="1">
                  <a:solidFill>
                    <a:srgbClr val="FFFFFF"/>
                  </a:solidFill>
                  <a:latin typeface="Arial" pitchFamily="34" charset="0"/>
                  <a:ea typeface="DFKai-SB" pitchFamily="1" charset="-120"/>
                </a:rPr>
                <a:t>4</a:t>
              </a:r>
            </a:p>
          </p:txBody>
        </p:sp>
        <p:sp>
          <p:nvSpPr>
            <p:cNvPr id="13" name="Rectangle 11"/>
            <p:cNvSpPr>
              <a:spLocks noChangeArrowheads="1"/>
            </p:cNvSpPr>
            <p:nvPr/>
          </p:nvSpPr>
          <p:spPr bwMode="auto">
            <a:xfrm>
              <a:off x="454" y="1752"/>
              <a:ext cx="3992" cy="445"/>
            </a:xfrm>
            <a:prstGeom prst="rect">
              <a:avLst/>
            </a:prstGeom>
            <a:solidFill>
              <a:srgbClr val="DBEEF4"/>
            </a:solidFill>
            <a:ln w="9525">
              <a:noFill/>
              <a:miter lim="800000"/>
              <a:headEnd/>
              <a:tailEnd/>
            </a:ln>
            <a:effectLst>
              <a:outerShdw dist="71842" dir="2700000" algn="ctr" rotWithShape="0">
                <a:srgbClr val="800000">
                  <a:alpha val="50000"/>
                </a:srgbClr>
              </a:outerShdw>
            </a:effectLst>
          </p:spPr>
          <p:txBody>
            <a:bodyPr wrap="none" anchor="ctr"/>
            <a:lstStyle/>
            <a:p>
              <a:r>
                <a:rPr lang="zh-CN" altLang="en-US" sz="3200" b="1" dirty="0">
                  <a:solidFill>
                    <a:srgbClr val="000000"/>
                  </a:solidFill>
                  <a:latin typeface="宋体" pitchFamily="2" charset="-122"/>
                </a:rPr>
                <a:t>网站建设</a:t>
              </a:r>
            </a:p>
          </p:txBody>
        </p:sp>
        <p:sp>
          <p:nvSpPr>
            <p:cNvPr id="14" name="Rectangle 12"/>
            <p:cNvSpPr>
              <a:spLocks noChangeArrowheads="1"/>
            </p:cNvSpPr>
            <p:nvPr/>
          </p:nvSpPr>
          <p:spPr bwMode="auto">
            <a:xfrm>
              <a:off x="0" y="2342"/>
              <a:ext cx="454" cy="454"/>
            </a:xfrm>
            <a:prstGeom prst="rect">
              <a:avLst/>
            </a:prstGeom>
            <a:solidFill>
              <a:schemeClr val="accent1"/>
            </a:solidFill>
            <a:ln w="9525">
              <a:noFill/>
              <a:miter lim="800000"/>
              <a:headEnd/>
              <a:tailEnd/>
            </a:ln>
            <a:effectLst>
              <a:outerShdw dist="71842" dir="2700000" algn="ctr" rotWithShape="0">
                <a:srgbClr val="800000">
                  <a:alpha val="50000"/>
                </a:srgbClr>
              </a:outerShdw>
            </a:effectLst>
          </p:spPr>
          <p:txBody>
            <a:bodyPr wrap="none" anchor="ctr"/>
            <a:lstStyle/>
            <a:p>
              <a:pPr algn="ctr"/>
              <a:r>
                <a:rPr lang="en-US" sz="3200" b="1">
                  <a:solidFill>
                    <a:srgbClr val="FFFFFF"/>
                  </a:solidFill>
                  <a:latin typeface="Arial" pitchFamily="34" charset="0"/>
                  <a:ea typeface="DFKai-SB" pitchFamily="1" charset="-120"/>
                </a:rPr>
                <a:t>5</a:t>
              </a:r>
            </a:p>
          </p:txBody>
        </p:sp>
        <p:sp>
          <p:nvSpPr>
            <p:cNvPr id="15" name="Rectangle 13"/>
            <p:cNvSpPr>
              <a:spLocks noChangeArrowheads="1"/>
            </p:cNvSpPr>
            <p:nvPr/>
          </p:nvSpPr>
          <p:spPr bwMode="auto">
            <a:xfrm>
              <a:off x="454" y="2342"/>
              <a:ext cx="3992" cy="454"/>
            </a:xfrm>
            <a:prstGeom prst="rect">
              <a:avLst/>
            </a:prstGeom>
            <a:solidFill>
              <a:srgbClr val="EBF1DE"/>
            </a:solidFill>
            <a:ln w="9525">
              <a:noFill/>
              <a:miter lim="800000"/>
              <a:headEnd/>
              <a:tailEnd/>
            </a:ln>
            <a:effectLst>
              <a:outerShdw dist="71842" dir="2700000" algn="ctr" rotWithShape="0">
                <a:srgbClr val="800000">
                  <a:alpha val="50000"/>
                </a:srgbClr>
              </a:outerShdw>
            </a:effectLst>
          </p:spPr>
          <p:txBody>
            <a:bodyPr wrap="none" anchor="ctr"/>
            <a:lstStyle/>
            <a:p>
              <a:r>
                <a:rPr lang="zh-CN" altLang="en-US" sz="3200" b="1">
                  <a:latin typeface="Arial" pitchFamily="34" charset="0"/>
                </a:rPr>
                <a:t>经费使用</a:t>
              </a:r>
            </a:p>
          </p:txBody>
        </p:sp>
      </p:grpSp>
      <p:sp>
        <p:nvSpPr>
          <p:cNvPr id="16" name="Rectangle 13"/>
          <p:cNvSpPr txBox="1">
            <a:spLocks noChangeArrowheads="1"/>
          </p:cNvSpPr>
          <p:nvPr/>
        </p:nvSpPr>
        <p:spPr bwMode="auto">
          <a:xfrm>
            <a:off x="2120900" y="5616575"/>
            <a:ext cx="5475288" cy="608013"/>
          </a:xfrm>
          <a:prstGeom prst="rect">
            <a:avLst/>
          </a:prstGeom>
          <a:solidFill>
            <a:srgbClr val="EBF1DE"/>
          </a:solidFill>
          <a:ln w="9525">
            <a:noFill/>
            <a:miter lim="800000"/>
            <a:headEnd/>
            <a:tailEnd/>
          </a:ln>
          <a:effectLst>
            <a:outerShdw dist="71842" dir="2700000" algn="ctr" rotWithShape="0">
              <a:srgbClr val="800000">
                <a:alpha val="50000"/>
              </a:srgbClr>
            </a:outerShdw>
          </a:effectLst>
        </p:spPr>
        <p:txBody>
          <a:bodyPr vert="horz" wrap="non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zh-CN" altLang="en-US" sz="3200" b="1" i="0" u="none" strike="noStrike" kern="1200" cap="none" spc="0" normalizeH="0" baseline="0" noProof="0" smtClean="0">
                <a:ln>
                  <a:noFill/>
                </a:ln>
                <a:solidFill>
                  <a:srgbClr val="000000"/>
                </a:solidFill>
                <a:effectLst/>
                <a:uLnTx/>
                <a:uFillTx/>
                <a:latin typeface="宋体" pitchFamily="2" charset="-122"/>
                <a:ea typeface="+mn-ea"/>
                <a:cs typeface="+mn-cs"/>
              </a:rPr>
              <a:t>制度建设</a:t>
            </a:r>
            <a:endParaRPr kumimoji="0" lang="zh-CN" altLang="en-US" sz="3200" b="1" i="0" u="none" strike="noStrike" kern="1200" cap="none" spc="0" normalizeH="0" baseline="0" noProof="0" dirty="0">
              <a:ln>
                <a:noFill/>
              </a:ln>
              <a:solidFill>
                <a:srgbClr val="000000"/>
              </a:solidFill>
              <a:effectLst/>
              <a:uLnTx/>
              <a:uFillTx/>
              <a:latin typeface="宋体" pitchFamily="2" charset="-122"/>
              <a:ea typeface="+mn-ea"/>
              <a:cs typeface="+mn-cs"/>
            </a:endParaRPr>
          </a:p>
        </p:txBody>
      </p:sp>
      <p:sp>
        <p:nvSpPr>
          <p:cNvPr id="17" name="Rectangle 12"/>
          <p:cNvSpPr>
            <a:spLocks noChangeArrowheads="1"/>
          </p:cNvSpPr>
          <p:nvPr/>
        </p:nvSpPr>
        <p:spPr bwMode="auto">
          <a:xfrm>
            <a:off x="1501775" y="5599113"/>
            <a:ext cx="622300" cy="638175"/>
          </a:xfrm>
          <a:prstGeom prst="rect">
            <a:avLst/>
          </a:prstGeom>
          <a:solidFill>
            <a:schemeClr val="accent1"/>
          </a:solidFill>
          <a:ln w="9525">
            <a:noFill/>
            <a:miter lim="800000"/>
            <a:headEnd/>
            <a:tailEnd/>
          </a:ln>
          <a:effectLst>
            <a:outerShdw dist="71842" dir="2700000" algn="ctr" rotWithShape="0">
              <a:srgbClr val="800000">
                <a:alpha val="50000"/>
              </a:srgbClr>
            </a:outerShdw>
          </a:effectLst>
        </p:spPr>
        <p:txBody>
          <a:bodyPr wrap="none" anchor="ctr"/>
          <a:lstStyle/>
          <a:p>
            <a:pPr algn="ctr"/>
            <a:r>
              <a:rPr lang="en-US" sz="3200" b="1" dirty="0">
                <a:solidFill>
                  <a:srgbClr val="FFFFFF"/>
                </a:solidFill>
                <a:latin typeface="Arial" pitchFamily="34" charset="0"/>
                <a:ea typeface="DFKai-SB" pitchFamily="1" charset="-120"/>
              </a:rPr>
              <a:t>6</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页脚占位符 4"/>
          <p:cNvSpPr txBox="1">
            <a:spLocks noGrp="1"/>
          </p:cNvSpPr>
          <p:nvPr/>
        </p:nvSpPr>
        <p:spPr bwMode="auto">
          <a:xfrm>
            <a:off x="0" y="6356350"/>
            <a:ext cx="8929688" cy="365125"/>
          </a:xfrm>
          <a:prstGeom prst="rect">
            <a:avLst/>
          </a:prstGeom>
          <a:noFill/>
          <a:ln w="9525">
            <a:noFill/>
            <a:miter lim="800000"/>
            <a:headEnd/>
            <a:tailEnd/>
          </a:ln>
        </p:spPr>
        <p:txBody>
          <a:bodyPr anchor="ctr"/>
          <a:lstStyle/>
          <a:p>
            <a:pPr algn="ctr"/>
            <a:endParaRPr lang="en-US" altLang="zh-CN" sz="1200">
              <a:solidFill>
                <a:srgbClr val="898989"/>
              </a:solidFill>
              <a:latin typeface="Calibri" pitchFamily="34" charset="0"/>
            </a:endParaRPr>
          </a:p>
        </p:txBody>
      </p:sp>
      <p:sp>
        <p:nvSpPr>
          <p:cNvPr id="18434" name="Rectangle 7"/>
          <p:cNvSpPr>
            <a:spLocks noGrp="1"/>
          </p:cNvSpPr>
          <p:nvPr>
            <p:ph type="title"/>
          </p:nvPr>
        </p:nvSpPr>
        <p:spPr/>
        <p:txBody>
          <a:bodyPr/>
          <a:lstStyle/>
          <a:p>
            <a:endParaRPr lang="zh-CN" altLang="en-US" smtClean="0"/>
          </a:p>
        </p:txBody>
      </p:sp>
      <p:sp>
        <p:nvSpPr>
          <p:cNvPr id="18435" name="Rectangle 8"/>
          <p:cNvSpPr>
            <a:spLocks noGrp="1"/>
          </p:cNvSpPr>
          <p:nvPr>
            <p:ph type="body" sz="half" idx="1"/>
          </p:nvPr>
        </p:nvSpPr>
        <p:spPr>
          <a:xfrm>
            <a:off x="0" y="1214422"/>
            <a:ext cx="5715008" cy="5454666"/>
          </a:xfrm>
        </p:spPr>
        <p:txBody>
          <a:bodyPr/>
          <a:lstStyle/>
          <a:p>
            <a:pPr>
              <a:lnSpc>
                <a:spcPct val="80000"/>
              </a:lnSpc>
            </a:pPr>
            <a:endParaRPr lang="zh-CN" altLang="en-US" sz="2400" dirty="0" smtClean="0"/>
          </a:p>
          <a:p>
            <a:pPr>
              <a:lnSpc>
                <a:spcPts val="3000"/>
              </a:lnSpc>
            </a:pPr>
            <a:r>
              <a:rPr lang="zh-CN" altLang="en-US" sz="2800" dirty="0" smtClean="0">
                <a:latin typeface="+mn-ea"/>
              </a:rPr>
              <a:t>刘弼臣教授中医理论造诣颇深，是全国中医儿科界最具影响力的中医儿科名家，从事中医事业近</a:t>
            </a:r>
            <a:r>
              <a:rPr lang="en-US" altLang="zh-CN" sz="2800" dirty="0" smtClean="0">
                <a:latin typeface="+mn-ea"/>
              </a:rPr>
              <a:t>70</a:t>
            </a:r>
            <a:r>
              <a:rPr lang="zh-CN" altLang="en-US" sz="2800" dirty="0" smtClean="0">
                <a:latin typeface="+mn-ea"/>
              </a:rPr>
              <a:t>个春秋，具有非常丰富的临床经验。是我国现代中医儿科事业奠基人之一。</a:t>
            </a:r>
          </a:p>
          <a:p>
            <a:pPr>
              <a:lnSpc>
                <a:spcPts val="3000"/>
              </a:lnSpc>
            </a:pPr>
            <a:r>
              <a:rPr lang="zh-CN" altLang="en-US" sz="2800" dirty="0" smtClean="0">
                <a:latin typeface="+mn-ea"/>
              </a:rPr>
              <a:t>国家教委确定的全国九位中医终身教授之一。国务院首批享受政府特殊津贴的专家。</a:t>
            </a:r>
            <a:r>
              <a:rPr lang="en-US" altLang="zh-CN" sz="2800" dirty="0" smtClean="0">
                <a:latin typeface="+mn-ea"/>
              </a:rPr>
              <a:t>1990</a:t>
            </a:r>
            <a:r>
              <a:rPr lang="zh-CN" altLang="en-US" sz="2800" dirty="0" smtClean="0">
                <a:latin typeface="+mn-ea"/>
              </a:rPr>
              <a:t>年被人事部、卫生部和国家中医药确定为全国首批继承工作的</a:t>
            </a:r>
            <a:r>
              <a:rPr lang="en-US" altLang="zh-CN" sz="2800" dirty="0" smtClean="0">
                <a:latin typeface="+mn-ea"/>
              </a:rPr>
              <a:t>500 </a:t>
            </a:r>
            <a:r>
              <a:rPr lang="zh-CN" altLang="en-US" sz="2800" dirty="0" smtClean="0">
                <a:latin typeface="+mn-ea"/>
              </a:rPr>
              <a:t>位名老中医之一</a:t>
            </a:r>
            <a:r>
              <a:rPr lang="zh-CN" altLang="en-US" sz="2400" dirty="0" smtClean="0"/>
              <a:t>。</a:t>
            </a:r>
            <a:endParaRPr lang="zh-CN" altLang="en-US" sz="2400" b="1" dirty="0" smtClean="0"/>
          </a:p>
          <a:p>
            <a:pPr>
              <a:lnSpc>
                <a:spcPct val="80000"/>
              </a:lnSpc>
            </a:pPr>
            <a:endParaRPr lang="zh-CN" altLang="en-US" sz="1800" dirty="0" smtClean="0"/>
          </a:p>
        </p:txBody>
      </p:sp>
      <p:pic>
        <p:nvPicPr>
          <p:cNvPr id="18436" name="内容占位符 6" descr="东直门图标.jpg"/>
          <p:cNvPicPr>
            <a:picLocks noGrp="1" noChangeAspect="1"/>
          </p:cNvPicPr>
          <p:nvPr>
            <p:ph sz="half" idx="2"/>
          </p:nvPr>
        </p:nvPicPr>
        <p:blipFill>
          <a:blip r:embed="rId2"/>
          <a:srcRect/>
          <a:stretch>
            <a:fillRect/>
          </a:stretch>
        </p:blipFill>
        <p:spPr>
          <a:xfrm>
            <a:off x="323850" y="549275"/>
            <a:ext cx="666750" cy="638175"/>
          </a:xfrm>
        </p:spPr>
      </p:pic>
      <p:sp>
        <p:nvSpPr>
          <p:cNvPr id="6" name="Rectangle 2"/>
          <p:cNvSpPr txBox="1">
            <a:spLocks noChangeArrowheads="1"/>
          </p:cNvSpPr>
          <p:nvPr/>
        </p:nvSpPr>
        <p:spPr>
          <a:xfrm>
            <a:off x="1143000" y="500063"/>
            <a:ext cx="7358063" cy="64293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chor="ctr">
            <a:normAutofit/>
          </a:bodyPr>
          <a:lstStyle/>
          <a:p>
            <a:pPr algn="ctr">
              <a:defRPr/>
            </a:pPr>
            <a:r>
              <a:rPr lang="zh-CN" altLang="en-US" sz="3200" b="1"/>
              <a:t>刘弼臣教授（</a:t>
            </a:r>
            <a:r>
              <a:rPr lang="en-US" altLang="zh-CN" sz="3200" b="1"/>
              <a:t>1925.5.1-2008.9.29</a:t>
            </a:r>
            <a:r>
              <a:rPr lang="zh-CN" altLang="en-US" sz="3200" b="1"/>
              <a:t>）</a:t>
            </a:r>
            <a:endParaRPr lang="en-US" altLang="zh-CN" sz="3200" b="1"/>
          </a:p>
        </p:txBody>
      </p:sp>
      <p:sp>
        <p:nvSpPr>
          <p:cNvPr id="18438" name="Rectangle 2"/>
          <p:cNvSpPr txBox="1">
            <a:spLocks noChangeArrowheads="1"/>
          </p:cNvSpPr>
          <p:nvPr/>
        </p:nvSpPr>
        <p:spPr bwMode="auto">
          <a:xfrm>
            <a:off x="1042988" y="2133600"/>
            <a:ext cx="7358062" cy="2214563"/>
          </a:xfrm>
          <a:prstGeom prst="rect">
            <a:avLst/>
          </a:prstGeom>
          <a:noFill/>
          <a:ln w="9525">
            <a:noFill/>
            <a:miter lim="800000"/>
            <a:headEnd/>
            <a:tailEnd/>
          </a:ln>
        </p:spPr>
        <p:txBody>
          <a:bodyPr anchor="ctr"/>
          <a:lstStyle/>
          <a:p>
            <a:pPr algn="ctr"/>
            <a:endParaRPr lang="en-US" altLang="zh-CN" sz="5400">
              <a:latin typeface="黑体" pitchFamily="49" charset="-122"/>
              <a:ea typeface="黑体" pitchFamily="49" charset="-122"/>
            </a:endParaRPr>
          </a:p>
        </p:txBody>
      </p:sp>
      <p:pic>
        <p:nvPicPr>
          <p:cNvPr id="18439" name="Picture 9"/>
          <p:cNvPicPr>
            <a:picLocks noChangeAspect="1" noChangeArrowheads="1"/>
          </p:cNvPicPr>
          <p:nvPr/>
        </p:nvPicPr>
        <p:blipFill>
          <a:blip r:embed="rId3"/>
          <a:srcRect/>
          <a:stretch>
            <a:fillRect/>
          </a:stretch>
        </p:blipFill>
        <p:spPr bwMode="auto">
          <a:xfrm>
            <a:off x="5929322" y="1357298"/>
            <a:ext cx="3036888" cy="3309937"/>
          </a:xfrm>
          <a:prstGeom prst="rect">
            <a:avLst/>
          </a:prstGeom>
          <a:noFill/>
          <a:ln w="9525">
            <a:noFill/>
            <a:miter lim="800000"/>
            <a:headEnd/>
            <a:tailEnd/>
          </a:ln>
        </p:spPr>
      </p:pic>
      <p:sp>
        <p:nvSpPr>
          <p:cNvPr id="9" name="矩形 8"/>
          <p:cNvSpPr/>
          <p:nvPr/>
        </p:nvSpPr>
        <p:spPr>
          <a:xfrm>
            <a:off x="5786446" y="4714884"/>
            <a:ext cx="3357554" cy="1988237"/>
          </a:xfrm>
          <a:prstGeom prst="rect">
            <a:avLst/>
          </a:prstGeom>
        </p:spPr>
        <p:txBody>
          <a:bodyPr wrap="square">
            <a:spAutoFit/>
          </a:bodyPr>
          <a:lstStyle/>
          <a:p>
            <a:pPr>
              <a:lnSpc>
                <a:spcPct val="80000"/>
              </a:lnSpc>
            </a:pPr>
            <a:r>
              <a:rPr lang="zh-CN" altLang="en-US" sz="1400" b="1" dirty="0" smtClean="0">
                <a:latin typeface="仿宋" pitchFamily="49" charset="-122"/>
                <a:ea typeface="仿宋" pitchFamily="49" charset="-122"/>
              </a:rPr>
              <a:t>社会兼职</a:t>
            </a:r>
            <a:endParaRPr lang="zh-CN" altLang="en-US" sz="1400" dirty="0" smtClean="0">
              <a:latin typeface="仿宋" pitchFamily="49" charset="-122"/>
              <a:ea typeface="仿宋" pitchFamily="49" charset="-122"/>
            </a:endParaRPr>
          </a:p>
          <a:p>
            <a:pPr>
              <a:lnSpc>
                <a:spcPct val="80000"/>
              </a:lnSpc>
            </a:pPr>
            <a:r>
              <a:rPr lang="zh-CN" altLang="en-US" sz="1400" dirty="0" smtClean="0">
                <a:latin typeface="仿宋" pitchFamily="49" charset="-122"/>
                <a:ea typeface="仿宋" pitchFamily="49" charset="-122"/>
              </a:rPr>
              <a:t>兼任中华中医药儿科学会名誉会长；</a:t>
            </a:r>
          </a:p>
          <a:p>
            <a:pPr>
              <a:lnSpc>
                <a:spcPct val="80000"/>
              </a:lnSpc>
            </a:pPr>
            <a:r>
              <a:rPr lang="zh-CN" altLang="en-US" sz="1400" dirty="0" smtClean="0">
                <a:latin typeface="仿宋" pitchFamily="49" charset="-122"/>
                <a:ea typeface="仿宋" pitchFamily="49" charset="-122"/>
              </a:rPr>
              <a:t>全国中医药高等教育学会儿科教学研究会终身名誉理事长；</a:t>
            </a:r>
          </a:p>
          <a:p>
            <a:pPr>
              <a:lnSpc>
                <a:spcPct val="80000"/>
              </a:lnSpc>
            </a:pPr>
            <a:r>
              <a:rPr lang="zh-CN" altLang="en-US" sz="1400" dirty="0" smtClean="0">
                <a:latin typeface="仿宋" pitchFamily="49" charset="-122"/>
                <a:ea typeface="仿宋" pitchFamily="49" charset="-122"/>
              </a:rPr>
              <a:t>江苏省扬州市中医院名誉院长；</a:t>
            </a:r>
          </a:p>
          <a:p>
            <a:pPr>
              <a:lnSpc>
                <a:spcPct val="80000"/>
              </a:lnSpc>
            </a:pPr>
            <a:r>
              <a:rPr lang="zh-CN" altLang="en-US" sz="1400" dirty="0" smtClean="0">
                <a:latin typeface="仿宋" pitchFamily="49" charset="-122"/>
                <a:ea typeface="仿宋" pitchFamily="49" charset="-122"/>
              </a:rPr>
              <a:t>鉴真医院名誉院长；</a:t>
            </a:r>
          </a:p>
          <a:p>
            <a:pPr>
              <a:lnSpc>
                <a:spcPct val="80000"/>
              </a:lnSpc>
            </a:pPr>
            <a:r>
              <a:rPr lang="zh-CN" altLang="en-US" sz="1400" dirty="0" smtClean="0">
                <a:latin typeface="仿宋" pitchFamily="49" charset="-122"/>
                <a:ea typeface="仿宋" pitchFamily="49" charset="-122"/>
              </a:rPr>
              <a:t>山西中医学院名誉院长；</a:t>
            </a:r>
          </a:p>
          <a:p>
            <a:pPr>
              <a:lnSpc>
                <a:spcPct val="80000"/>
              </a:lnSpc>
            </a:pPr>
            <a:r>
              <a:rPr lang="zh-CN" altLang="en-US" sz="1400" dirty="0" smtClean="0">
                <a:latin typeface="仿宋" pitchFamily="49" charset="-122"/>
                <a:ea typeface="仿宋" pitchFamily="49" charset="-122"/>
              </a:rPr>
              <a:t>曾任第八届全国政协科教文卫体委员会委员；</a:t>
            </a:r>
          </a:p>
          <a:p>
            <a:pPr>
              <a:lnSpc>
                <a:spcPct val="80000"/>
              </a:lnSpc>
            </a:pPr>
            <a:r>
              <a:rPr lang="zh-CN" altLang="en-US" sz="1400" dirty="0" smtClean="0">
                <a:latin typeface="仿宋" pitchFamily="49" charset="-122"/>
                <a:ea typeface="仿宋" pitchFamily="49" charset="-122"/>
              </a:rPr>
              <a:t>第八、第九、第十、第十一届北京巿人大代表。</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p:cNvSpPr>
          <p:nvPr>
            <p:ph type="body" idx="4294967295"/>
          </p:nvPr>
        </p:nvSpPr>
        <p:spPr>
          <a:xfrm>
            <a:off x="0" y="1600200"/>
            <a:ext cx="9144000" cy="4525963"/>
          </a:xfrm>
        </p:spPr>
        <p:txBody>
          <a:bodyPr/>
          <a:lstStyle/>
          <a:p>
            <a:pPr marL="0" indent="0" eaLnBrk="1" hangingPunct="1">
              <a:lnSpc>
                <a:spcPct val="150000"/>
              </a:lnSpc>
              <a:buFont typeface="Wingdings" pitchFamily="2" charset="2"/>
              <a:buChar char="l"/>
            </a:pPr>
            <a:r>
              <a:rPr lang="zh-CN" altLang="en-US" sz="2400" dirty="0" smtClean="0">
                <a:latin typeface="宋体" pitchFamily="2" charset="-122"/>
              </a:rPr>
              <a:t>名老中医药专家临床经验示教诊室面积  </a:t>
            </a:r>
            <a:endParaRPr lang="en-US" altLang="zh-CN" sz="2400" dirty="0" smtClean="0">
              <a:latin typeface="宋体" pitchFamily="2" charset="-122"/>
            </a:endParaRPr>
          </a:p>
          <a:p>
            <a:pPr marL="0" indent="0" eaLnBrk="1" hangingPunct="1">
              <a:lnSpc>
                <a:spcPct val="150000"/>
              </a:lnSpc>
              <a:buNone/>
            </a:pPr>
            <a:r>
              <a:rPr lang="zh-CN" altLang="en-US" sz="2400" dirty="0" smtClean="0">
                <a:latin typeface="宋体" pitchFamily="2" charset="-122"/>
              </a:rPr>
              <a:t>      单用（</a:t>
            </a:r>
            <a:r>
              <a:rPr lang="en-US" altLang="zh-CN" sz="2400" dirty="0" smtClean="0">
                <a:latin typeface="宋体" pitchFamily="2" charset="-122"/>
              </a:rPr>
              <a:t>45</a:t>
            </a:r>
            <a:r>
              <a:rPr lang="zh-CN" altLang="en-US" sz="2400" dirty="0" smtClean="0">
                <a:latin typeface="宋体" pitchFamily="2" charset="-122"/>
              </a:rPr>
              <a:t>㎡）</a:t>
            </a:r>
          </a:p>
          <a:p>
            <a:pPr marL="0" indent="0" eaLnBrk="1" hangingPunct="1">
              <a:lnSpc>
                <a:spcPct val="150000"/>
              </a:lnSpc>
              <a:buFont typeface="Wingdings" pitchFamily="2" charset="2"/>
              <a:buChar char="l"/>
            </a:pPr>
            <a:r>
              <a:rPr lang="zh-CN" altLang="en-US" sz="2400" dirty="0" smtClean="0">
                <a:latin typeface="宋体" pitchFamily="2" charset="-122"/>
              </a:rPr>
              <a:t>名老中医药专家临床经验示教观摩室面积</a:t>
            </a:r>
            <a:endParaRPr lang="en-US" altLang="zh-CN" sz="2400" dirty="0" smtClean="0">
              <a:latin typeface="宋体" pitchFamily="2" charset="-122"/>
            </a:endParaRPr>
          </a:p>
          <a:p>
            <a:pPr marL="0" indent="0" eaLnBrk="1" hangingPunct="1">
              <a:lnSpc>
                <a:spcPct val="150000"/>
              </a:lnSpc>
              <a:buNone/>
            </a:pPr>
            <a:r>
              <a:rPr lang="zh-CN" altLang="en-US" sz="2400" dirty="0" smtClean="0">
                <a:latin typeface="宋体" pitchFamily="2" charset="-122"/>
              </a:rPr>
              <a:t>      单用（</a:t>
            </a:r>
            <a:r>
              <a:rPr lang="en-US" altLang="zh-CN" sz="2400" dirty="0" smtClean="0">
                <a:latin typeface="宋体" pitchFamily="2" charset="-122"/>
              </a:rPr>
              <a:t>4</a:t>
            </a:r>
            <a:r>
              <a:rPr lang="zh-CN" altLang="en-US" sz="2400" dirty="0" smtClean="0">
                <a:latin typeface="宋体" pitchFamily="2" charset="-122"/>
              </a:rPr>
              <a:t>5㎡）</a:t>
            </a:r>
          </a:p>
          <a:p>
            <a:pPr marL="0" indent="0" eaLnBrk="1" hangingPunct="1">
              <a:lnSpc>
                <a:spcPct val="150000"/>
              </a:lnSpc>
              <a:buFont typeface="Wingdings" pitchFamily="2" charset="2"/>
              <a:buChar char="l"/>
            </a:pPr>
            <a:r>
              <a:rPr lang="zh-CN" altLang="en-US" sz="2400" dirty="0" smtClean="0">
                <a:latin typeface="宋体" pitchFamily="2" charset="-122"/>
              </a:rPr>
              <a:t>名老中医药专家资料室面积         </a:t>
            </a:r>
            <a:endParaRPr lang="en-US" altLang="zh-CN" sz="2400" dirty="0" smtClean="0">
              <a:latin typeface="宋体" pitchFamily="2" charset="-122"/>
            </a:endParaRPr>
          </a:p>
          <a:p>
            <a:pPr marL="0" indent="0" eaLnBrk="1" hangingPunct="1">
              <a:lnSpc>
                <a:spcPct val="150000"/>
              </a:lnSpc>
              <a:buNone/>
            </a:pPr>
            <a:r>
              <a:rPr lang="zh-CN" altLang="en-US" sz="2400" dirty="0" smtClean="0">
                <a:latin typeface="宋体" pitchFamily="2" charset="-122"/>
              </a:rPr>
              <a:t>      单用（2</a:t>
            </a:r>
            <a:r>
              <a:rPr lang="en-US" altLang="zh-CN" sz="2400" dirty="0" smtClean="0">
                <a:latin typeface="宋体" pitchFamily="2" charset="-122"/>
              </a:rPr>
              <a:t>5</a:t>
            </a:r>
            <a:r>
              <a:rPr lang="zh-CN" altLang="en-US" sz="2400" dirty="0" smtClean="0">
                <a:latin typeface="宋体" pitchFamily="2" charset="-122"/>
              </a:rPr>
              <a:t>㎡）共用（</a:t>
            </a:r>
            <a:r>
              <a:rPr lang="en-US" altLang="zh-CN" sz="2400" dirty="0" smtClean="0">
                <a:latin typeface="宋体" pitchFamily="2" charset="-122"/>
              </a:rPr>
              <a:t>4</a:t>
            </a:r>
            <a:r>
              <a:rPr lang="zh-CN" altLang="en-US" sz="2400" dirty="0" smtClean="0">
                <a:latin typeface="宋体" pitchFamily="2" charset="-122"/>
              </a:rPr>
              <a:t>5㎡）</a:t>
            </a:r>
          </a:p>
          <a:p>
            <a:pPr marL="0" indent="0" eaLnBrk="1" hangingPunct="1">
              <a:lnSpc>
                <a:spcPct val="150000"/>
              </a:lnSpc>
              <a:buFont typeface="Wingdings" pitchFamily="2" charset="2"/>
              <a:buChar char="l"/>
            </a:pPr>
            <a:r>
              <a:rPr lang="zh-CN" altLang="en-US" sz="2400" dirty="0" smtClean="0">
                <a:latin typeface="宋体" pitchFamily="2" charset="-122"/>
              </a:rPr>
              <a:t>仪器设备配置与使用情况：</a:t>
            </a:r>
            <a:r>
              <a:rPr lang="zh-CN" altLang="en-US" sz="2400" dirty="0" smtClean="0"/>
              <a:t>电脑</a:t>
            </a:r>
            <a:r>
              <a:rPr lang="en-US" altLang="zh-CN" sz="2400" dirty="0" smtClean="0"/>
              <a:t>2</a:t>
            </a:r>
            <a:r>
              <a:rPr lang="zh-CN" altLang="en-US" sz="2400" dirty="0" smtClean="0"/>
              <a:t>台，打印机</a:t>
            </a:r>
            <a:r>
              <a:rPr lang="en-US" sz="2400" dirty="0" smtClean="0"/>
              <a:t>1</a:t>
            </a:r>
            <a:r>
              <a:rPr lang="zh-CN" altLang="en-US" sz="2400" dirty="0" smtClean="0"/>
              <a:t>台，扫描仪</a:t>
            </a:r>
            <a:r>
              <a:rPr lang="en-US" sz="2400" dirty="0" smtClean="0"/>
              <a:t>1</a:t>
            </a:r>
            <a:r>
              <a:rPr lang="zh-CN" altLang="en-US" sz="2400" dirty="0" smtClean="0"/>
              <a:t>台，书柜</a:t>
            </a:r>
            <a:r>
              <a:rPr lang="en-US" sz="2400" dirty="0" smtClean="0"/>
              <a:t>5</a:t>
            </a:r>
            <a:r>
              <a:rPr lang="zh-CN" altLang="en-US" sz="2400" dirty="0" smtClean="0"/>
              <a:t>组，铜像及底座</a:t>
            </a:r>
            <a:r>
              <a:rPr lang="en-US" sz="2400" dirty="0" smtClean="0"/>
              <a:t>1</a:t>
            </a:r>
            <a:r>
              <a:rPr lang="zh-CN" altLang="en-US" sz="2400" dirty="0" smtClean="0"/>
              <a:t>座，电话</a:t>
            </a:r>
            <a:r>
              <a:rPr lang="en-US" sz="2400" dirty="0" smtClean="0"/>
              <a:t>1</a:t>
            </a:r>
            <a:r>
              <a:rPr lang="zh-CN" altLang="en-US" sz="2400" dirty="0" smtClean="0"/>
              <a:t>部</a:t>
            </a:r>
            <a:r>
              <a:rPr lang="zh-CN" altLang="en-US" sz="2400" dirty="0" smtClean="0">
                <a:latin typeface="宋体" pitchFamily="2" charset="-122"/>
              </a:rPr>
              <a:t>等，所有仪器设备均充分使用</a:t>
            </a:r>
          </a:p>
          <a:p>
            <a:pPr>
              <a:buFont typeface="Arial" charset="0"/>
              <a:buNone/>
            </a:pPr>
            <a:endParaRPr lang="zh-CN" altLang="en-US" sz="2400" dirty="0" smtClean="0"/>
          </a:p>
        </p:txBody>
      </p:sp>
      <p:pic>
        <p:nvPicPr>
          <p:cNvPr id="22531" name="内容占位符 6" descr="东直门图标.jpg"/>
          <p:cNvPicPr>
            <a:picLocks noGrp="1" noChangeAspect="1"/>
          </p:cNvPicPr>
          <p:nvPr>
            <p:ph idx="4294967295"/>
          </p:nvPr>
        </p:nvPicPr>
        <p:blipFill>
          <a:blip r:embed="rId2"/>
          <a:srcRect/>
          <a:stretch>
            <a:fillRect/>
          </a:stretch>
        </p:blipFill>
        <p:spPr>
          <a:xfrm>
            <a:off x="0" y="500063"/>
            <a:ext cx="666750" cy="638175"/>
          </a:xfrm>
        </p:spPr>
      </p:pic>
      <p:sp>
        <p:nvSpPr>
          <p:cNvPr id="6" name="Rectangle 2"/>
          <p:cNvSpPr txBox="1">
            <a:spLocks noChangeArrowheads="1"/>
          </p:cNvSpPr>
          <p:nvPr/>
        </p:nvSpPr>
        <p:spPr>
          <a:xfrm>
            <a:off x="1071538" y="500042"/>
            <a:ext cx="7358062" cy="64293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chor="ctr">
            <a:noAutofit/>
          </a:bodyPr>
          <a:lstStyle/>
          <a:p>
            <a:pPr algn="ctr"/>
            <a:r>
              <a:rPr lang="zh-CN" altLang="en-US" sz="4000" b="1" dirty="0" smtClean="0">
                <a:solidFill>
                  <a:srgbClr val="000000"/>
                </a:solidFill>
                <a:latin typeface="宋体" pitchFamily="2" charset="-122"/>
              </a:rPr>
              <a:t>条件建设</a:t>
            </a:r>
            <a:endParaRPr lang="zh-CN" altLang="en-US" sz="4000" b="1" dirty="0">
              <a:solidFill>
                <a:srgbClr val="000000"/>
              </a:solidFill>
              <a:latin typeface="宋体" pitchFamily="2" charset="-122"/>
            </a:endParaRPr>
          </a:p>
        </p:txBody>
      </p:sp>
      <p:pic>
        <p:nvPicPr>
          <p:cNvPr id="7" name="Picture 10" descr="A}}`T97P@_XCOR_VI`5Q5XM"/>
          <p:cNvPicPr>
            <a:picLocks noChangeAspect="1" noChangeArrowheads="1"/>
          </p:cNvPicPr>
          <p:nvPr/>
        </p:nvPicPr>
        <p:blipFill>
          <a:blip r:embed="rId3" cstate="print"/>
          <a:srcRect/>
          <a:stretch>
            <a:fillRect/>
          </a:stretch>
        </p:blipFill>
        <p:spPr bwMode="auto">
          <a:xfrm>
            <a:off x="5857885" y="1928802"/>
            <a:ext cx="3286115" cy="22859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idx="4294967295"/>
          </p:nvPr>
        </p:nvSpPr>
        <p:spPr/>
        <p:txBody>
          <a:bodyPr/>
          <a:lstStyle/>
          <a:p>
            <a:endParaRPr lang="zh-CN" altLang="en-US" smtClean="0"/>
          </a:p>
        </p:txBody>
      </p:sp>
      <p:pic>
        <p:nvPicPr>
          <p:cNvPr id="22531" name="内容占位符 6" descr="东直门图标.jpg"/>
          <p:cNvPicPr>
            <a:picLocks noGrp="1" noChangeAspect="1"/>
          </p:cNvPicPr>
          <p:nvPr>
            <p:ph idx="4294967295"/>
          </p:nvPr>
        </p:nvPicPr>
        <p:blipFill>
          <a:blip r:embed="rId2"/>
          <a:srcRect/>
          <a:stretch>
            <a:fillRect/>
          </a:stretch>
        </p:blipFill>
        <p:spPr>
          <a:xfrm>
            <a:off x="0" y="500063"/>
            <a:ext cx="666750" cy="638175"/>
          </a:xfrm>
        </p:spPr>
      </p:pic>
      <p:sp>
        <p:nvSpPr>
          <p:cNvPr id="6" name="Rectangle 2"/>
          <p:cNvSpPr txBox="1">
            <a:spLocks noChangeArrowheads="1"/>
          </p:cNvSpPr>
          <p:nvPr/>
        </p:nvSpPr>
        <p:spPr>
          <a:xfrm>
            <a:off x="1116013" y="476250"/>
            <a:ext cx="7358062" cy="64293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chor="ctr">
            <a:noAutofit/>
          </a:bodyPr>
          <a:lstStyle/>
          <a:p>
            <a:pPr algn="ctr">
              <a:defRPr/>
            </a:pPr>
            <a:r>
              <a:rPr lang="zh-CN" altLang="en-US" sz="4000" b="1" dirty="0" smtClean="0"/>
              <a:t>传承工作室建设情况</a:t>
            </a:r>
            <a:endParaRPr lang="en-US" altLang="zh-CN" sz="4000" dirty="0"/>
          </a:p>
        </p:txBody>
      </p:sp>
      <p:sp>
        <p:nvSpPr>
          <p:cNvPr id="22533" name="Rectangle 2"/>
          <p:cNvSpPr txBox="1">
            <a:spLocks noChangeArrowheads="1"/>
          </p:cNvSpPr>
          <p:nvPr/>
        </p:nvSpPr>
        <p:spPr bwMode="auto">
          <a:xfrm>
            <a:off x="1071563" y="2143125"/>
            <a:ext cx="7358062" cy="2214563"/>
          </a:xfrm>
          <a:prstGeom prst="rect">
            <a:avLst/>
          </a:prstGeom>
          <a:noFill/>
          <a:ln w="9525">
            <a:noFill/>
            <a:miter lim="800000"/>
            <a:headEnd/>
            <a:tailEnd/>
          </a:ln>
        </p:spPr>
        <p:txBody>
          <a:bodyPr anchor="ctr"/>
          <a:lstStyle/>
          <a:p>
            <a:pPr algn="ctr"/>
            <a:endParaRPr lang="en-US" altLang="zh-CN" sz="5400">
              <a:latin typeface="黑体" pitchFamily="49" charset="-122"/>
              <a:ea typeface="黑体" pitchFamily="49" charset="-122"/>
            </a:endParaRPr>
          </a:p>
        </p:txBody>
      </p:sp>
      <p:graphicFrame>
        <p:nvGraphicFramePr>
          <p:cNvPr id="7" name="Group 5"/>
          <p:cNvGraphicFramePr>
            <a:graphicFrameLocks noGrp="1"/>
          </p:cNvGraphicFramePr>
          <p:nvPr/>
        </p:nvGraphicFramePr>
        <p:xfrm>
          <a:off x="642910" y="1643051"/>
          <a:ext cx="7929618" cy="4786346"/>
        </p:xfrm>
        <a:graphic>
          <a:graphicData uri="http://schemas.openxmlformats.org/drawingml/2006/table">
            <a:tbl>
              <a:tblPr/>
              <a:tblGrid>
                <a:gridCol w="6806107"/>
                <a:gridCol w="1123511"/>
              </a:tblGrid>
              <a:tr h="524202">
                <a:tc>
                  <a:txBody>
                    <a:bodyPr/>
                    <a:lstStyle/>
                    <a:p>
                      <a:pPr marL="0" marR="0" lvl="0" indent="0" algn="l" defTabSz="914400" rtl="0" eaLnBrk="0" fontAlgn="base" latinLnBrk="0" hangingPunct="0">
                        <a:lnSpc>
                          <a:spcPct val="125000"/>
                        </a:lnSpc>
                        <a:spcBef>
                          <a:spcPct val="20000"/>
                        </a:spcBef>
                        <a:spcAft>
                          <a:spcPct val="0"/>
                        </a:spcAft>
                        <a:buClrTx/>
                        <a:buSzTx/>
                        <a:buFont typeface="Arial" pitchFamily="34" charset="0"/>
                        <a:buNone/>
                        <a:tabLst/>
                      </a:pPr>
                      <a:r>
                        <a:rPr kumimoji="0" lang="zh-CN" sz="1800" b="0" i="0" u="none" strike="noStrike" cap="none" normalizeH="0" baseline="0" dirty="0" smtClean="0">
                          <a:ln>
                            <a:noFill/>
                          </a:ln>
                          <a:solidFill>
                            <a:schemeClr val="tx1"/>
                          </a:solidFill>
                          <a:effectLst/>
                          <a:latin typeface="Calibri" pitchFamily="34" charset="0"/>
                          <a:ea typeface="宋体" pitchFamily="2" charset="-122"/>
                        </a:rPr>
                        <a:t>整理优势病种诊疗方案（种）</a:t>
                      </a:r>
                    </a:p>
                  </a:txBody>
                  <a:tcPr horzOverflow="overflow">
                    <a:lnL w="57150" cap="flat" cmpd="sng" algn="ctr">
                      <a:solidFill>
                        <a:srgbClr val="666699"/>
                      </a:solidFill>
                      <a:prstDash val="solid"/>
                      <a:round/>
                      <a:headEnd type="none" w="med" len="med"/>
                      <a:tailEnd type="none" w="med" len="med"/>
                    </a:lnL>
                    <a:lnR w="38100" cap="flat" cmpd="sng" algn="ctr">
                      <a:solidFill>
                        <a:srgbClr val="666699"/>
                      </a:solidFill>
                      <a:prstDash val="solid"/>
                      <a:round/>
                      <a:headEnd type="none" w="med" len="med"/>
                      <a:tailEnd type="none" w="med" len="med"/>
                    </a:lnR>
                    <a:lnT w="57150" cap="flat" cmpd="sng" algn="ctr">
                      <a:solidFill>
                        <a:srgbClr val="666699"/>
                      </a:solidFill>
                      <a:prstDash val="solid"/>
                      <a:round/>
                      <a:headEnd type="none" w="med" len="med"/>
                      <a:tailEnd type="none" w="med" len="med"/>
                    </a:lnT>
                    <a:lnB w="38100" cap="flat" cmpd="sng" algn="ctr">
                      <a:solidFill>
                        <a:srgbClr val="666699"/>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l" defTabSz="914400" rtl="0" eaLnBrk="0" fontAlgn="base" latinLnBrk="0" hangingPunct="0">
                        <a:lnSpc>
                          <a:spcPct val="125000"/>
                        </a:lnSpc>
                        <a:spcBef>
                          <a:spcPct val="20000"/>
                        </a:spcBef>
                        <a:spcAft>
                          <a:spcPct val="0"/>
                        </a:spcAft>
                        <a:buClrTx/>
                        <a:buSzTx/>
                        <a:buFont typeface="Arial" pitchFamily="34" charset="0"/>
                        <a:buNone/>
                        <a:tabLst/>
                      </a:pPr>
                      <a:r>
                        <a:rPr kumimoji="0" lang="zh-CN" sz="2000" b="0" i="0" u="none" strike="noStrike" cap="none" normalizeH="0" baseline="0" dirty="0" smtClean="0">
                          <a:ln>
                            <a:noFill/>
                          </a:ln>
                          <a:solidFill>
                            <a:schemeClr val="tx1"/>
                          </a:solidFill>
                          <a:effectLst/>
                          <a:latin typeface="宋体" pitchFamily="2" charset="-122"/>
                          <a:ea typeface="宋体" pitchFamily="2" charset="-122"/>
                        </a:rPr>
                        <a:t>　</a:t>
                      </a:r>
                      <a:r>
                        <a:rPr kumimoji="0" lang="en-US" altLang="zh-CN" sz="2000" b="0" i="0" u="none" strike="noStrike" cap="none" normalizeH="0" baseline="0" dirty="0" smtClean="0">
                          <a:ln>
                            <a:noFill/>
                          </a:ln>
                          <a:solidFill>
                            <a:schemeClr val="tx1"/>
                          </a:solidFill>
                          <a:effectLst/>
                          <a:latin typeface="宋体" pitchFamily="2" charset="-122"/>
                          <a:ea typeface="宋体" pitchFamily="2" charset="-122"/>
                        </a:rPr>
                        <a:t>5</a:t>
                      </a:r>
                      <a:endParaRPr kumimoji="0" lang="zh-CN" altLang="zh-CN" sz="2000" b="0" i="0" u="none" strike="noStrike" cap="none" normalizeH="0" baseline="0" dirty="0" smtClean="0">
                        <a:ln>
                          <a:noFill/>
                        </a:ln>
                        <a:solidFill>
                          <a:schemeClr val="tx1"/>
                        </a:solidFill>
                        <a:effectLst/>
                        <a:latin typeface="宋体" pitchFamily="2" charset="-122"/>
                        <a:ea typeface="宋体" pitchFamily="2" charset="-122"/>
                      </a:endParaRPr>
                    </a:p>
                  </a:txBody>
                  <a:tcPr horzOverflow="overflow">
                    <a:lnL w="38100" cap="flat" cmpd="sng" algn="ctr">
                      <a:solidFill>
                        <a:srgbClr val="666699"/>
                      </a:solidFill>
                      <a:prstDash val="solid"/>
                      <a:round/>
                      <a:headEnd type="none" w="med" len="med"/>
                      <a:tailEnd type="none" w="med" len="med"/>
                    </a:lnL>
                    <a:lnR w="57150" cap="flat" cmpd="sng" algn="ctr">
                      <a:solidFill>
                        <a:srgbClr val="666699"/>
                      </a:solidFill>
                      <a:prstDash val="solid"/>
                      <a:round/>
                      <a:headEnd type="none" w="med" len="med"/>
                      <a:tailEnd type="none" w="med" len="med"/>
                    </a:lnR>
                    <a:lnT w="57150" cap="flat" cmpd="sng" algn="ctr">
                      <a:solidFill>
                        <a:srgbClr val="666699"/>
                      </a:solidFill>
                      <a:prstDash val="solid"/>
                      <a:round/>
                      <a:headEnd type="none" w="med" len="med"/>
                      <a:tailEnd type="none" w="med" len="med"/>
                    </a:lnT>
                    <a:lnB w="38100" cap="flat" cmpd="sng" algn="ctr">
                      <a:solidFill>
                        <a:srgbClr val="666699"/>
                      </a:solidFill>
                      <a:prstDash val="solid"/>
                      <a:round/>
                      <a:headEnd type="none" w="med" len="med"/>
                      <a:tailEnd type="none" w="med" len="med"/>
                    </a:lnB>
                    <a:lnTlToBr>
                      <a:noFill/>
                    </a:lnTlToBr>
                    <a:lnBlToTr>
                      <a:noFill/>
                    </a:lnBlToTr>
                    <a:solidFill>
                      <a:srgbClr val="E1F2FF"/>
                    </a:solidFill>
                  </a:tcPr>
                </a:tc>
              </a:tr>
              <a:tr h="510498">
                <a:tc>
                  <a:txBody>
                    <a:bodyPr/>
                    <a:lstStyle/>
                    <a:p>
                      <a:pPr marL="0" marR="0" lvl="0" indent="0" algn="l" defTabSz="914400" rtl="0" eaLnBrk="0" fontAlgn="base" latinLnBrk="0" hangingPunct="0">
                        <a:lnSpc>
                          <a:spcPct val="125000"/>
                        </a:lnSpc>
                        <a:spcBef>
                          <a:spcPct val="20000"/>
                        </a:spcBef>
                        <a:spcAft>
                          <a:spcPct val="0"/>
                        </a:spcAft>
                        <a:buClrTx/>
                        <a:buSzTx/>
                        <a:buFont typeface="Arial" pitchFamily="34" charset="0"/>
                        <a:buNone/>
                        <a:tabLst/>
                      </a:pPr>
                      <a:r>
                        <a:rPr kumimoji="0" lang="zh-CN" sz="1800" b="0" i="0" u="none" strike="noStrike" cap="none" normalizeH="0" baseline="0" dirty="0" smtClean="0">
                          <a:ln>
                            <a:noFill/>
                          </a:ln>
                          <a:solidFill>
                            <a:schemeClr val="tx1"/>
                          </a:solidFill>
                          <a:effectLst/>
                          <a:latin typeface="Calibri" pitchFamily="34" charset="0"/>
                          <a:ea typeface="宋体" pitchFamily="2" charset="-122"/>
                        </a:rPr>
                        <a:t>发表名老中医药专家学术思想相关论文（篇）</a:t>
                      </a:r>
                    </a:p>
                  </a:txBody>
                  <a:tcPr horzOverflow="overflow">
                    <a:lnL w="57150" cap="flat" cmpd="sng" algn="ctr">
                      <a:solidFill>
                        <a:srgbClr val="666699"/>
                      </a:solidFill>
                      <a:prstDash val="solid"/>
                      <a:round/>
                      <a:headEnd type="none" w="med" len="med"/>
                      <a:tailEnd type="none" w="med" len="med"/>
                    </a:lnL>
                    <a:lnR w="38100" cap="flat" cmpd="sng" algn="ctr">
                      <a:solidFill>
                        <a:srgbClr val="666699"/>
                      </a:solidFill>
                      <a:prstDash val="solid"/>
                      <a:round/>
                      <a:headEnd type="none" w="med" len="med"/>
                      <a:tailEnd type="none" w="med" len="med"/>
                    </a:lnR>
                    <a:lnT w="38100" cap="flat" cmpd="sng" algn="ctr">
                      <a:solidFill>
                        <a:srgbClr val="666699"/>
                      </a:solidFill>
                      <a:prstDash val="solid"/>
                      <a:round/>
                      <a:headEnd type="none" w="med" len="med"/>
                      <a:tailEnd type="none" w="med" len="med"/>
                    </a:lnT>
                    <a:lnB w="38100" cap="flat" cmpd="sng" algn="ctr">
                      <a:solidFill>
                        <a:srgbClr val="666699"/>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l" defTabSz="914400" rtl="0" eaLnBrk="0" fontAlgn="base" latinLnBrk="0" hangingPunct="0">
                        <a:lnSpc>
                          <a:spcPct val="125000"/>
                        </a:lnSpc>
                        <a:spcBef>
                          <a:spcPct val="20000"/>
                        </a:spcBef>
                        <a:spcAft>
                          <a:spcPct val="0"/>
                        </a:spcAft>
                        <a:buClrTx/>
                        <a:buSzTx/>
                        <a:buFont typeface="Arial" pitchFamily="34" charset="0"/>
                        <a:buNone/>
                        <a:tabLst/>
                      </a:pPr>
                      <a:r>
                        <a:rPr kumimoji="0" lang="zh-CN" altLang="en-US" sz="2000" b="0" i="0" u="none" strike="noStrike" cap="none" normalizeH="0" baseline="0" dirty="0" smtClean="0">
                          <a:ln>
                            <a:noFill/>
                          </a:ln>
                          <a:solidFill>
                            <a:schemeClr val="tx1"/>
                          </a:solidFill>
                          <a:effectLst/>
                          <a:latin typeface="宋体" pitchFamily="2" charset="-122"/>
                          <a:ea typeface="宋体" pitchFamily="2" charset="-122"/>
                        </a:rPr>
                        <a:t> </a:t>
                      </a:r>
                      <a:r>
                        <a:rPr kumimoji="0" lang="en-US" altLang="zh-CN" sz="2000" b="0" i="0" u="none" strike="noStrike" cap="none" normalizeH="0" baseline="0" dirty="0" smtClean="0">
                          <a:ln>
                            <a:noFill/>
                          </a:ln>
                          <a:solidFill>
                            <a:schemeClr val="tx1"/>
                          </a:solidFill>
                          <a:effectLst/>
                          <a:latin typeface="宋体" pitchFamily="2" charset="-122"/>
                          <a:ea typeface="宋体" pitchFamily="2" charset="-122"/>
                        </a:rPr>
                        <a:t>46</a:t>
                      </a:r>
                      <a:endParaRPr kumimoji="0" lang="zh-CN" altLang="en-US" sz="2000" b="0" i="0" u="none" strike="noStrike" cap="none" normalizeH="0" baseline="0" dirty="0" smtClean="0">
                        <a:ln>
                          <a:noFill/>
                        </a:ln>
                        <a:solidFill>
                          <a:schemeClr val="tx1"/>
                        </a:solidFill>
                        <a:effectLst/>
                        <a:latin typeface="宋体" pitchFamily="2" charset="-122"/>
                        <a:ea typeface="宋体" pitchFamily="2" charset="-122"/>
                      </a:endParaRPr>
                    </a:p>
                  </a:txBody>
                  <a:tcPr horzOverflow="overflow">
                    <a:lnL w="38100" cap="flat" cmpd="sng" algn="ctr">
                      <a:solidFill>
                        <a:srgbClr val="666699"/>
                      </a:solidFill>
                      <a:prstDash val="solid"/>
                      <a:round/>
                      <a:headEnd type="none" w="med" len="med"/>
                      <a:tailEnd type="none" w="med" len="med"/>
                    </a:lnL>
                    <a:lnR w="57150" cap="flat" cmpd="sng" algn="ctr">
                      <a:solidFill>
                        <a:srgbClr val="666699"/>
                      </a:solidFill>
                      <a:prstDash val="solid"/>
                      <a:round/>
                      <a:headEnd type="none" w="med" len="med"/>
                      <a:tailEnd type="none" w="med" len="med"/>
                    </a:lnR>
                    <a:lnT w="38100" cap="flat" cmpd="sng" algn="ctr">
                      <a:solidFill>
                        <a:srgbClr val="666699"/>
                      </a:solidFill>
                      <a:prstDash val="solid"/>
                      <a:round/>
                      <a:headEnd type="none" w="med" len="med"/>
                      <a:tailEnd type="none" w="med" len="med"/>
                    </a:lnT>
                    <a:lnB w="38100" cap="flat" cmpd="sng" algn="ctr">
                      <a:solidFill>
                        <a:srgbClr val="666699"/>
                      </a:solidFill>
                      <a:prstDash val="solid"/>
                      <a:round/>
                      <a:headEnd type="none" w="med" len="med"/>
                      <a:tailEnd type="none" w="med" len="med"/>
                    </a:lnB>
                    <a:lnTlToBr>
                      <a:noFill/>
                    </a:lnTlToBr>
                    <a:lnBlToTr>
                      <a:noFill/>
                    </a:lnBlToTr>
                    <a:solidFill>
                      <a:srgbClr val="E1F2FF"/>
                    </a:solidFill>
                  </a:tcPr>
                </a:tc>
              </a:tr>
              <a:tr h="510498">
                <a:tc>
                  <a:txBody>
                    <a:bodyPr/>
                    <a:lstStyle/>
                    <a:p>
                      <a:pPr marL="0" marR="0" lvl="0" indent="0" algn="l" defTabSz="914400" rtl="0" eaLnBrk="0" fontAlgn="base" latinLnBrk="0" hangingPunct="0">
                        <a:lnSpc>
                          <a:spcPct val="125000"/>
                        </a:lnSpc>
                        <a:spcBef>
                          <a:spcPct val="20000"/>
                        </a:spcBef>
                        <a:spcAft>
                          <a:spcPct val="0"/>
                        </a:spcAft>
                        <a:buClrTx/>
                        <a:buSzTx/>
                        <a:buFont typeface="Arial" pitchFamily="34" charset="0"/>
                        <a:buNone/>
                        <a:tabLst/>
                      </a:pPr>
                      <a:r>
                        <a:rPr kumimoji="0" lang="zh-CN" sz="1800" b="0" i="0" u="none" strike="noStrike" cap="none" normalizeH="0" baseline="0" dirty="0" smtClean="0">
                          <a:ln>
                            <a:noFill/>
                          </a:ln>
                          <a:solidFill>
                            <a:schemeClr val="tx1"/>
                          </a:solidFill>
                          <a:effectLst/>
                          <a:latin typeface="Calibri" pitchFamily="34" charset="0"/>
                          <a:ea typeface="宋体" pitchFamily="2" charset="-122"/>
                          <a:sym typeface="Arial" pitchFamily="34" charset="0"/>
                        </a:rPr>
                        <a:t>出版专著（种）</a:t>
                      </a:r>
                    </a:p>
                  </a:txBody>
                  <a:tcPr horzOverflow="overflow">
                    <a:lnL w="57150" cap="flat" cmpd="sng" algn="ctr">
                      <a:solidFill>
                        <a:srgbClr val="666699"/>
                      </a:solidFill>
                      <a:prstDash val="solid"/>
                      <a:round/>
                      <a:headEnd type="none" w="med" len="med"/>
                      <a:tailEnd type="none" w="med" len="med"/>
                    </a:lnL>
                    <a:lnR w="38100" cap="flat" cmpd="sng" algn="ctr">
                      <a:solidFill>
                        <a:srgbClr val="666699"/>
                      </a:solidFill>
                      <a:prstDash val="solid"/>
                      <a:round/>
                      <a:headEnd type="none" w="med" len="med"/>
                      <a:tailEnd type="none" w="med" len="med"/>
                    </a:lnR>
                    <a:lnT w="38100" cap="flat" cmpd="sng" algn="ctr">
                      <a:solidFill>
                        <a:srgbClr val="666699"/>
                      </a:solidFill>
                      <a:prstDash val="solid"/>
                      <a:round/>
                      <a:headEnd type="none" w="med" len="med"/>
                      <a:tailEnd type="none" w="med" len="med"/>
                    </a:lnT>
                    <a:lnB w="38100" cap="flat" cmpd="sng" algn="ctr">
                      <a:solidFill>
                        <a:srgbClr val="666699"/>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l" defTabSz="914400" rtl="0" eaLnBrk="0" fontAlgn="base" latinLnBrk="0" hangingPunct="0">
                        <a:lnSpc>
                          <a:spcPct val="125000"/>
                        </a:lnSpc>
                        <a:spcBef>
                          <a:spcPct val="20000"/>
                        </a:spcBef>
                        <a:spcAft>
                          <a:spcPct val="0"/>
                        </a:spcAft>
                        <a:buClrTx/>
                        <a:buSzTx/>
                        <a:buFont typeface="Arial" pitchFamily="34" charset="0"/>
                        <a:buNone/>
                        <a:tabLst/>
                      </a:pPr>
                      <a:r>
                        <a:rPr kumimoji="0" lang="zh-CN" altLang="en-US" sz="2000" b="0" i="0" u="none" strike="noStrike" cap="none" normalizeH="0" baseline="0" dirty="0" smtClean="0">
                          <a:ln>
                            <a:noFill/>
                          </a:ln>
                          <a:solidFill>
                            <a:srgbClr val="FF0000"/>
                          </a:solidFill>
                          <a:effectLst/>
                          <a:latin typeface="宋体" pitchFamily="2" charset="-122"/>
                          <a:ea typeface="宋体" pitchFamily="2" charset="-122"/>
                        </a:rPr>
                        <a:t>　</a:t>
                      </a:r>
                      <a:r>
                        <a:rPr kumimoji="0" lang="en-US" altLang="zh-CN" sz="2000" b="0" i="0" u="none" strike="noStrike" cap="none" normalizeH="0" baseline="0" dirty="0" smtClean="0">
                          <a:ln>
                            <a:noFill/>
                          </a:ln>
                          <a:solidFill>
                            <a:schemeClr val="tx1"/>
                          </a:solidFill>
                          <a:effectLst/>
                          <a:latin typeface="宋体" pitchFamily="2" charset="-122"/>
                          <a:ea typeface="宋体" pitchFamily="2" charset="-122"/>
                        </a:rPr>
                        <a:t>13</a:t>
                      </a:r>
                      <a:endParaRPr kumimoji="0" lang="zh-CN" altLang="en-US" sz="2000" b="0" i="0" u="none" strike="noStrike" cap="none" normalizeH="0" baseline="0" dirty="0" smtClean="0">
                        <a:ln>
                          <a:noFill/>
                        </a:ln>
                        <a:solidFill>
                          <a:schemeClr val="tx1"/>
                        </a:solidFill>
                        <a:effectLst/>
                        <a:latin typeface="宋体" pitchFamily="2" charset="-122"/>
                        <a:ea typeface="宋体" pitchFamily="2" charset="-122"/>
                      </a:endParaRPr>
                    </a:p>
                  </a:txBody>
                  <a:tcPr horzOverflow="overflow">
                    <a:lnL w="38100" cap="flat" cmpd="sng" algn="ctr">
                      <a:solidFill>
                        <a:srgbClr val="666699"/>
                      </a:solidFill>
                      <a:prstDash val="solid"/>
                      <a:round/>
                      <a:headEnd type="none" w="med" len="med"/>
                      <a:tailEnd type="none" w="med" len="med"/>
                    </a:lnL>
                    <a:lnR w="57150" cap="flat" cmpd="sng" algn="ctr">
                      <a:solidFill>
                        <a:srgbClr val="666699"/>
                      </a:solidFill>
                      <a:prstDash val="solid"/>
                      <a:round/>
                      <a:headEnd type="none" w="med" len="med"/>
                      <a:tailEnd type="none" w="med" len="med"/>
                    </a:lnR>
                    <a:lnT w="38100" cap="flat" cmpd="sng" algn="ctr">
                      <a:solidFill>
                        <a:srgbClr val="666699"/>
                      </a:solidFill>
                      <a:prstDash val="solid"/>
                      <a:round/>
                      <a:headEnd type="none" w="med" len="med"/>
                      <a:tailEnd type="none" w="med" len="med"/>
                    </a:lnT>
                    <a:lnB w="38100" cap="flat" cmpd="sng" algn="ctr">
                      <a:solidFill>
                        <a:srgbClr val="666699"/>
                      </a:solidFill>
                      <a:prstDash val="solid"/>
                      <a:round/>
                      <a:headEnd type="none" w="med" len="med"/>
                      <a:tailEnd type="none" w="med" len="med"/>
                    </a:lnB>
                    <a:lnTlToBr>
                      <a:noFill/>
                    </a:lnTlToBr>
                    <a:lnBlToTr>
                      <a:noFill/>
                    </a:lnBlToTr>
                    <a:solidFill>
                      <a:srgbClr val="E1F2FF"/>
                    </a:solidFill>
                  </a:tcPr>
                </a:tc>
              </a:tr>
              <a:tr h="510498">
                <a:tc>
                  <a:txBody>
                    <a:bodyPr/>
                    <a:lstStyle/>
                    <a:p>
                      <a:pPr marL="0" marR="0" lvl="0" indent="0" algn="l" defTabSz="914400" rtl="0" eaLnBrk="0" fontAlgn="base" latinLnBrk="0" hangingPunct="0">
                        <a:lnSpc>
                          <a:spcPct val="125000"/>
                        </a:lnSpc>
                        <a:spcBef>
                          <a:spcPct val="20000"/>
                        </a:spcBef>
                        <a:spcAft>
                          <a:spcPct val="0"/>
                        </a:spcAft>
                        <a:buClrTx/>
                        <a:buSzTx/>
                        <a:buFont typeface="Arial" pitchFamily="34" charset="0"/>
                        <a:buNone/>
                        <a:tabLst/>
                      </a:pPr>
                      <a:r>
                        <a:rPr kumimoji="0" lang="zh-CN" sz="1800" b="0" i="0" u="none" strike="noStrike" cap="none" normalizeH="0" baseline="0" smtClean="0">
                          <a:ln>
                            <a:noFill/>
                          </a:ln>
                          <a:solidFill>
                            <a:schemeClr val="tx1"/>
                          </a:solidFill>
                          <a:effectLst/>
                          <a:latin typeface="Calibri" pitchFamily="34" charset="0"/>
                          <a:ea typeface="宋体" pitchFamily="2" charset="-122"/>
                          <a:sym typeface="Arial" pitchFamily="34" charset="0"/>
                        </a:rPr>
                        <a:t>承担名老中医药专家学术思想研究省部级课题（项）</a:t>
                      </a:r>
                    </a:p>
                  </a:txBody>
                  <a:tcPr horzOverflow="overflow">
                    <a:lnL w="57150" cap="flat" cmpd="sng" algn="ctr">
                      <a:solidFill>
                        <a:srgbClr val="666699"/>
                      </a:solidFill>
                      <a:prstDash val="solid"/>
                      <a:round/>
                      <a:headEnd type="none" w="med" len="med"/>
                      <a:tailEnd type="none" w="med" len="med"/>
                    </a:lnL>
                    <a:lnR w="38100" cap="flat" cmpd="sng" algn="ctr">
                      <a:solidFill>
                        <a:srgbClr val="666699"/>
                      </a:solidFill>
                      <a:prstDash val="solid"/>
                      <a:round/>
                      <a:headEnd type="none" w="med" len="med"/>
                      <a:tailEnd type="none" w="med" len="med"/>
                    </a:lnR>
                    <a:lnT w="38100" cap="flat" cmpd="sng" algn="ctr">
                      <a:solidFill>
                        <a:srgbClr val="666699"/>
                      </a:solidFill>
                      <a:prstDash val="solid"/>
                      <a:round/>
                      <a:headEnd type="none" w="med" len="med"/>
                      <a:tailEnd type="none" w="med" len="med"/>
                    </a:lnT>
                    <a:lnB w="38100" cap="flat" cmpd="sng" algn="ctr">
                      <a:solidFill>
                        <a:srgbClr val="666699"/>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l" defTabSz="914400" rtl="0" eaLnBrk="0" fontAlgn="base" latinLnBrk="0" hangingPunct="0">
                        <a:lnSpc>
                          <a:spcPct val="125000"/>
                        </a:lnSpc>
                        <a:spcBef>
                          <a:spcPct val="20000"/>
                        </a:spcBef>
                        <a:spcAft>
                          <a:spcPct val="0"/>
                        </a:spcAft>
                        <a:buClrTx/>
                        <a:buSzTx/>
                        <a:buFont typeface="Arial" pitchFamily="34" charset="0"/>
                        <a:buNone/>
                        <a:tabLst/>
                      </a:pPr>
                      <a:r>
                        <a:rPr kumimoji="0" lang="zh-CN" altLang="en-US" sz="2000" b="0" i="0" u="none" strike="noStrike" cap="none" normalizeH="0" baseline="0" dirty="0" smtClean="0">
                          <a:ln>
                            <a:noFill/>
                          </a:ln>
                          <a:solidFill>
                            <a:schemeClr val="tx1"/>
                          </a:solidFill>
                          <a:effectLst/>
                          <a:latin typeface="宋体" pitchFamily="2" charset="-122"/>
                          <a:ea typeface="宋体" pitchFamily="2" charset="-122"/>
                        </a:rPr>
                        <a:t>  </a:t>
                      </a:r>
                      <a:r>
                        <a:rPr kumimoji="0" lang="en-US" altLang="zh-CN" sz="2000" b="0" i="0" u="none" strike="noStrike" cap="none" normalizeH="0" baseline="0" dirty="0" smtClean="0">
                          <a:ln>
                            <a:noFill/>
                          </a:ln>
                          <a:solidFill>
                            <a:schemeClr val="tx1"/>
                          </a:solidFill>
                          <a:effectLst/>
                          <a:latin typeface="宋体" pitchFamily="2" charset="-122"/>
                          <a:ea typeface="宋体" pitchFamily="2" charset="-122"/>
                        </a:rPr>
                        <a:t>1</a:t>
                      </a:r>
                      <a:endParaRPr kumimoji="0" lang="zh-CN" altLang="en-US" sz="2000" b="0" i="0" u="none" strike="noStrike" cap="none" normalizeH="0" baseline="0" dirty="0" smtClean="0">
                        <a:ln>
                          <a:noFill/>
                        </a:ln>
                        <a:solidFill>
                          <a:schemeClr val="tx1"/>
                        </a:solidFill>
                        <a:effectLst/>
                        <a:latin typeface="宋体" pitchFamily="2" charset="-122"/>
                        <a:ea typeface="宋体" pitchFamily="2" charset="-122"/>
                      </a:endParaRPr>
                    </a:p>
                  </a:txBody>
                  <a:tcPr horzOverflow="overflow">
                    <a:lnL w="38100" cap="flat" cmpd="sng" algn="ctr">
                      <a:solidFill>
                        <a:srgbClr val="666699"/>
                      </a:solidFill>
                      <a:prstDash val="solid"/>
                      <a:round/>
                      <a:headEnd type="none" w="med" len="med"/>
                      <a:tailEnd type="none" w="med" len="med"/>
                    </a:lnL>
                    <a:lnR w="57150" cap="flat" cmpd="sng" algn="ctr">
                      <a:solidFill>
                        <a:srgbClr val="666699"/>
                      </a:solidFill>
                      <a:prstDash val="solid"/>
                      <a:round/>
                      <a:headEnd type="none" w="med" len="med"/>
                      <a:tailEnd type="none" w="med" len="med"/>
                    </a:lnR>
                    <a:lnT w="38100" cap="flat" cmpd="sng" algn="ctr">
                      <a:solidFill>
                        <a:srgbClr val="666699"/>
                      </a:solidFill>
                      <a:prstDash val="solid"/>
                      <a:round/>
                      <a:headEnd type="none" w="med" len="med"/>
                      <a:tailEnd type="none" w="med" len="med"/>
                    </a:lnT>
                    <a:lnB w="38100" cap="flat" cmpd="sng" algn="ctr">
                      <a:solidFill>
                        <a:srgbClr val="666699"/>
                      </a:solidFill>
                      <a:prstDash val="solid"/>
                      <a:round/>
                      <a:headEnd type="none" w="med" len="med"/>
                      <a:tailEnd type="none" w="med" len="med"/>
                    </a:lnB>
                    <a:lnTlToBr>
                      <a:noFill/>
                    </a:lnTlToBr>
                    <a:lnBlToTr>
                      <a:noFill/>
                    </a:lnBlToTr>
                    <a:solidFill>
                      <a:srgbClr val="E1F2FF"/>
                    </a:solidFill>
                  </a:tcPr>
                </a:tc>
              </a:tr>
              <a:tr h="510498">
                <a:tc>
                  <a:txBody>
                    <a:bodyPr/>
                    <a:lstStyle/>
                    <a:p>
                      <a:pPr marL="0" marR="0" lvl="0" indent="0" algn="l" defTabSz="914400" rtl="0" eaLnBrk="0" fontAlgn="base" latinLnBrk="0" hangingPunct="0">
                        <a:lnSpc>
                          <a:spcPct val="125000"/>
                        </a:lnSpc>
                        <a:spcBef>
                          <a:spcPct val="20000"/>
                        </a:spcBef>
                        <a:spcAft>
                          <a:spcPct val="0"/>
                        </a:spcAft>
                        <a:buClrTx/>
                        <a:buSzTx/>
                        <a:buFont typeface="Arial" pitchFamily="34" charset="0"/>
                        <a:buNone/>
                        <a:tabLst/>
                      </a:pPr>
                      <a:r>
                        <a:rPr kumimoji="0" lang="zh-CN" sz="1800" b="0" i="0" u="none" strike="noStrike" cap="none" normalizeH="0" baseline="0" dirty="0" smtClean="0">
                          <a:ln>
                            <a:noFill/>
                          </a:ln>
                          <a:solidFill>
                            <a:schemeClr val="tx1"/>
                          </a:solidFill>
                          <a:effectLst/>
                          <a:latin typeface="Calibri" pitchFamily="34" charset="0"/>
                          <a:ea typeface="宋体" pitchFamily="2" charset="-122"/>
                          <a:sym typeface="Arial" pitchFamily="34" charset="0"/>
                        </a:rPr>
                        <a:t>收集名老中医药专家医（验）案（篇）</a:t>
                      </a:r>
                    </a:p>
                  </a:txBody>
                  <a:tcPr horzOverflow="overflow">
                    <a:lnL w="57150" cap="flat" cmpd="sng" algn="ctr">
                      <a:solidFill>
                        <a:srgbClr val="666699"/>
                      </a:solidFill>
                      <a:prstDash val="solid"/>
                      <a:round/>
                      <a:headEnd type="none" w="med" len="med"/>
                      <a:tailEnd type="none" w="med" len="med"/>
                    </a:lnL>
                    <a:lnR w="38100" cap="flat" cmpd="sng" algn="ctr">
                      <a:solidFill>
                        <a:srgbClr val="666699"/>
                      </a:solidFill>
                      <a:prstDash val="solid"/>
                      <a:round/>
                      <a:headEnd type="none" w="med" len="med"/>
                      <a:tailEnd type="none" w="med" len="med"/>
                    </a:lnR>
                    <a:lnT w="38100" cap="flat" cmpd="sng" algn="ctr">
                      <a:solidFill>
                        <a:srgbClr val="666699"/>
                      </a:solidFill>
                      <a:prstDash val="solid"/>
                      <a:round/>
                      <a:headEnd type="none" w="med" len="med"/>
                      <a:tailEnd type="none" w="med" len="med"/>
                    </a:lnT>
                    <a:lnB w="38100" cap="flat" cmpd="sng" algn="ctr">
                      <a:solidFill>
                        <a:srgbClr val="666699"/>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l" defTabSz="914400" rtl="0" eaLnBrk="0" fontAlgn="base" latinLnBrk="0" hangingPunct="0">
                        <a:lnSpc>
                          <a:spcPct val="125000"/>
                        </a:lnSpc>
                        <a:spcBef>
                          <a:spcPct val="20000"/>
                        </a:spcBef>
                        <a:spcAft>
                          <a:spcPct val="0"/>
                        </a:spcAft>
                        <a:buClrTx/>
                        <a:buSzTx/>
                        <a:buFont typeface="Arial" pitchFamily="34" charset="0"/>
                        <a:buNone/>
                        <a:tabLst/>
                      </a:pPr>
                      <a:r>
                        <a:rPr kumimoji="0" lang="zh-CN" altLang="en-US" sz="2000" b="0" i="0" u="none" strike="noStrike" cap="none" normalizeH="0" baseline="0" dirty="0" smtClean="0">
                          <a:ln>
                            <a:noFill/>
                          </a:ln>
                          <a:solidFill>
                            <a:schemeClr val="tx1"/>
                          </a:solidFill>
                          <a:effectLst/>
                          <a:latin typeface="宋体" pitchFamily="2" charset="-122"/>
                          <a:ea typeface="宋体" pitchFamily="2" charset="-122"/>
                        </a:rPr>
                        <a:t> </a:t>
                      </a:r>
                      <a:r>
                        <a:rPr kumimoji="0" lang="en-US" altLang="zh-CN" sz="2000" b="0" i="0" u="none" strike="noStrike" cap="none" normalizeH="0" baseline="0" dirty="0" smtClean="0">
                          <a:ln>
                            <a:noFill/>
                          </a:ln>
                          <a:solidFill>
                            <a:schemeClr val="tx1"/>
                          </a:solidFill>
                          <a:effectLst/>
                          <a:latin typeface="宋体" pitchFamily="2" charset="-122"/>
                          <a:ea typeface="宋体" pitchFamily="2" charset="-122"/>
                        </a:rPr>
                        <a:t>397</a:t>
                      </a:r>
                      <a:endParaRPr kumimoji="0" lang="zh-CN" altLang="en-US" sz="2000" b="0" i="0" u="none" strike="noStrike" cap="none" normalizeH="0" baseline="0" dirty="0" smtClean="0">
                        <a:ln>
                          <a:noFill/>
                        </a:ln>
                        <a:solidFill>
                          <a:schemeClr val="tx1"/>
                        </a:solidFill>
                        <a:effectLst/>
                        <a:latin typeface="宋体" pitchFamily="2" charset="-122"/>
                        <a:ea typeface="宋体" pitchFamily="2" charset="-122"/>
                      </a:endParaRPr>
                    </a:p>
                  </a:txBody>
                  <a:tcPr horzOverflow="overflow">
                    <a:lnL w="38100" cap="flat" cmpd="sng" algn="ctr">
                      <a:solidFill>
                        <a:srgbClr val="666699"/>
                      </a:solidFill>
                      <a:prstDash val="solid"/>
                      <a:round/>
                      <a:headEnd type="none" w="med" len="med"/>
                      <a:tailEnd type="none" w="med" len="med"/>
                    </a:lnL>
                    <a:lnR w="57150" cap="flat" cmpd="sng" algn="ctr">
                      <a:solidFill>
                        <a:srgbClr val="666699"/>
                      </a:solidFill>
                      <a:prstDash val="solid"/>
                      <a:round/>
                      <a:headEnd type="none" w="med" len="med"/>
                      <a:tailEnd type="none" w="med" len="med"/>
                    </a:lnR>
                    <a:lnT w="38100" cap="flat" cmpd="sng" algn="ctr">
                      <a:solidFill>
                        <a:srgbClr val="666699"/>
                      </a:solidFill>
                      <a:prstDash val="solid"/>
                      <a:round/>
                      <a:headEnd type="none" w="med" len="med"/>
                      <a:tailEnd type="none" w="med" len="med"/>
                    </a:lnT>
                    <a:lnB w="38100" cap="flat" cmpd="sng" algn="ctr">
                      <a:solidFill>
                        <a:srgbClr val="666699"/>
                      </a:solidFill>
                      <a:prstDash val="solid"/>
                      <a:round/>
                      <a:headEnd type="none" w="med" len="med"/>
                      <a:tailEnd type="none" w="med" len="med"/>
                    </a:lnB>
                    <a:lnTlToBr>
                      <a:noFill/>
                    </a:lnTlToBr>
                    <a:lnBlToTr>
                      <a:noFill/>
                    </a:lnBlToTr>
                    <a:solidFill>
                      <a:srgbClr val="E1F2FF"/>
                    </a:solidFill>
                  </a:tcPr>
                </a:tc>
              </a:tr>
              <a:tr h="510498">
                <a:tc>
                  <a:txBody>
                    <a:bodyPr/>
                    <a:lstStyle/>
                    <a:p>
                      <a:pPr marL="0" marR="0" lvl="0" indent="0" algn="l" defTabSz="914400" rtl="0" eaLnBrk="0" fontAlgn="base" latinLnBrk="0" hangingPunct="0">
                        <a:lnSpc>
                          <a:spcPct val="125000"/>
                        </a:lnSpc>
                        <a:spcBef>
                          <a:spcPct val="20000"/>
                        </a:spcBef>
                        <a:spcAft>
                          <a:spcPct val="0"/>
                        </a:spcAft>
                        <a:buClrTx/>
                        <a:buSzTx/>
                        <a:buFont typeface="Arial" pitchFamily="34" charset="0"/>
                        <a:buNone/>
                        <a:tabLst/>
                      </a:pPr>
                      <a:r>
                        <a:rPr kumimoji="0" lang="zh-CN" sz="1800" b="0" i="0" u="none" strike="noStrike" cap="none" normalizeH="0" baseline="0" dirty="0" smtClean="0">
                          <a:ln>
                            <a:noFill/>
                          </a:ln>
                          <a:solidFill>
                            <a:schemeClr val="tx1"/>
                          </a:solidFill>
                          <a:effectLst/>
                          <a:latin typeface="Calibri" pitchFamily="34" charset="0"/>
                          <a:ea typeface="宋体" pitchFamily="2" charset="-122"/>
                          <a:sym typeface="Arial" pitchFamily="34" charset="0"/>
                        </a:rPr>
                        <a:t>跟师笔记（次，每半天为</a:t>
                      </a:r>
                      <a:r>
                        <a:rPr kumimoji="0" lang="zh-CN" altLang="zh-CN" sz="1800" b="0" i="0" u="none" strike="noStrike" cap="none" normalizeH="0" baseline="0" dirty="0" smtClean="0">
                          <a:ln>
                            <a:noFill/>
                          </a:ln>
                          <a:solidFill>
                            <a:schemeClr val="tx1"/>
                          </a:solidFill>
                          <a:effectLst/>
                          <a:latin typeface="Calibri" pitchFamily="34" charset="0"/>
                          <a:ea typeface="宋体" pitchFamily="2" charset="-122"/>
                          <a:sym typeface="Arial" pitchFamily="34" charset="0"/>
                        </a:rPr>
                        <a:t>1</a:t>
                      </a:r>
                      <a:r>
                        <a:rPr kumimoji="0" lang="zh-CN" sz="1800" b="0" i="0" u="none" strike="noStrike" cap="none" normalizeH="0" baseline="0" dirty="0" smtClean="0">
                          <a:ln>
                            <a:noFill/>
                          </a:ln>
                          <a:solidFill>
                            <a:schemeClr val="tx1"/>
                          </a:solidFill>
                          <a:effectLst/>
                          <a:latin typeface="Calibri" pitchFamily="34" charset="0"/>
                          <a:ea typeface="宋体" pitchFamily="2" charset="-122"/>
                          <a:sym typeface="Arial" pitchFamily="34" charset="0"/>
                        </a:rPr>
                        <a:t>次）</a:t>
                      </a:r>
                    </a:p>
                  </a:txBody>
                  <a:tcPr horzOverflow="overflow">
                    <a:lnL w="57150" cap="flat" cmpd="sng" algn="ctr">
                      <a:solidFill>
                        <a:srgbClr val="666699"/>
                      </a:solidFill>
                      <a:prstDash val="solid"/>
                      <a:round/>
                      <a:headEnd type="none" w="med" len="med"/>
                      <a:tailEnd type="none" w="med" len="med"/>
                    </a:lnL>
                    <a:lnR w="38100" cap="flat" cmpd="sng" algn="ctr">
                      <a:solidFill>
                        <a:srgbClr val="666699"/>
                      </a:solidFill>
                      <a:prstDash val="solid"/>
                      <a:round/>
                      <a:headEnd type="none" w="med" len="med"/>
                      <a:tailEnd type="none" w="med" len="med"/>
                    </a:lnR>
                    <a:lnT w="38100" cap="flat" cmpd="sng" algn="ctr">
                      <a:solidFill>
                        <a:srgbClr val="666699"/>
                      </a:solidFill>
                      <a:prstDash val="solid"/>
                      <a:round/>
                      <a:headEnd type="none" w="med" len="med"/>
                      <a:tailEnd type="none" w="med" len="med"/>
                    </a:lnT>
                    <a:lnB w="38100" cap="flat" cmpd="sng" algn="ctr">
                      <a:solidFill>
                        <a:srgbClr val="666699"/>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l" defTabSz="914400" rtl="0" eaLnBrk="0" fontAlgn="base" latinLnBrk="0" hangingPunct="0">
                        <a:lnSpc>
                          <a:spcPct val="125000"/>
                        </a:lnSpc>
                        <a:spcBef>
                          <a:spcPct val="20000"/>
                        </a:spcBef>
                        <a:spcAft>
                          <a:spcPct val="0"/>
                        </a:spcAft>
                        <a:buClrTx/>
                        <a:buSzTx/>
                        <a:buFont typeface="Arial" pitchFamily="34" charset="0"/>
                        <a:buNone/>
                        <a:tabLst/>
                      </a:pPr>
                      <a:r>
                        <a:rPr kumimoji="0" lang="zh-CN" altLang="en-US" sz="2000" b="0" i="0" u="none" strike="noStrike" cap="none" normalizeH="0" baseline="0" dirty="0" smtClean="0">
                          <a:ln>
                            <a:noFill/>
                          </a:ln>
                          <a:solidFill>
                            <a:schemeClr val="tx1"/>
                          </a:solidFill>
                          <a:effectLst/>
                          <a:latin typeface="宋体" pitchFamily="2" charset="-122"/>
                          <a:ea typeface="宋体" pitchFamily="2" charset="-122"/>
                        </a:rPr>
                        <a:t>  </a:t>
                      </a:r>
                      <a:r>
                        <a:rPr kumimoji="0" lang="en-US" altLang="zh-CN" sz="2000" b="0" i="0" u="none" strike="noStrike" cap="none" normalizeH="0" baseline="0" dirty="0" smtClean="0">
                          <a:ln>
                            <a:noFill/>
                          </a:ln>
                          <a:solidFill>
                            <a:schemeClr val="tx1"/>
                          </a:solidFill>
                          <a:effectLst/>
                          <a:latin typeface="宋体" pitchFamily="2" charset="-122"/>
                          <a:ea typeface="宋体" pitchFamily="2" charset="-122"/>
                        </a:rPr>
                        <a:t>360</a:t>
                      </a:r>
                      <a:endParaRPr kumimoji="0" lang="zh-CN" altLang="en-US" sz="2000" b="0" i="0" u="none" strike="noStrike" cap="none" normalizeH="0" baseline="0" dirty="0" smtClean="0">
                        <a:ln>
                          <a:noFill/>
                        </a:ln>
                        <a:solidFill>
                          <a:schemeClr val="tx1"/>
                        </a:solidFill>
                        <a:effectLst/>
                        <a:latin typeface="宋体" pitchFamily="2" charset="-122"/>
                        <a:ea typeface="宋体" pitchFamily="2" charset="-122"/>
                      </a:endParaRPr>
                    </a:p>
                  </a:txBody>
                  <a:tcPr horzOverflow="overflow">
                    <a:lnL w="38100" cap="flat" cmpd="sng" algn="ctr">
                      <a:solidFill>
                        <a:srgbClr val="666699"/>
                      </a:solidFill>
                      <a:prstDash val="solid"/>
                      <a:round/>
                      <a:headEnd type="none" w="med" len="med"/>
                      <a:tailEnd type="none" w="med" len="med"/>
                    </a:lnL>
                    <a:lnR w="57150" cap="flat" cmpd="sng" algn="ctr">
                      <a:solidFill>
                        <a:srgbClr val="666699"/>
                      </a:solidFill>
                      <a:prstDash val="solid"/>
                      <a:round/>
                      <a:headEnd type="none" w="med" len="med"/>
                      <a:tailEnd type="none" w="med" len="med"/>
                    </a:lnR>
                    <a:lnT w="38100" cap="flat" cmpd="sng" algn="ctr">
                      <a:solidFill>
                        <a:srgbClr val="666699"/>
                      </a:solidFill>
                      <a:prstDash val="solid"/>
                      <a:round/>
                      <a:headEnd type="none" w="med" len="med"/>
                      <a:tailEnd type="none" w="med" len="med"/>
                    </a:lnT>
                    <a:lnB w="38100" cap="flat" cmpd="sng" algn="ctr">
                      <a:solidFill>
                        <a:srgbClr val="666699"/>
                      </a:solidFill>
                      <a:prstDash val="solid"/>
                      <a:round/>
                      <a:headEnd type="none" w="med" len="med"/>
                      <a:tailEnd type="none" w="med" len="med"/>
                    </a:lnB>
                    <a:lnTlToBr>
                      <a:noFill/>
                    </a:lnTlToBr>
                    <a:lnBlToTr>
                      <a:noFill/>
                    </a:lnBlToTr>
                    <a:solidFill>
                      <a:srgbClr val="E1F2FF"/>
                    </a:solidFill>
                  </a:tcPr>
                </a:tc>
              </a:tr>
              <a:tr h="510498">
                <a:tc>
                  <a:txBody>
                    <a:bodyPr/>
                    <a:lstStyle/>
                    <a:p>
                      <a:pPr marL="0" marR="0" lvl="0" indent="0" algn="l" defTabSz="914400" rtl="0" eaLnBrk="0" fontAlgn="base" latinLnBrk="0" hangingPunct="0">
                        <a:lnSpc>
                          <a:spcPct val="125000"/>
                        </a:lnSpc>
                        <a:spcBef>
                          <a:spcPct val="20000"/>
                        </a:spcBef>
                        <a:spcAft>
                          <a:spcPct val="0"/>
                        </a:spcAft>
                        <a:buClrTx/>
                        <a:buSzTx/>
                        <a:buFont typeface="Arial" pitchFamily="34" charset="0"/>
                        <a:buNone/>
                        <a:tabLst/>
                      </a:pPr>
                      <a:r>
                        <a:rPr kumimoji="0" lang="zh-CN" sz="1800" b="0" i="0" u="none" strike="noStrike" cap="none" normalizeH="0" baseline="0" dirty="0" smtClean="0">
                          <a:ln>
                            <a:noFill/>
                          </a:ln>
                          <a:solidFill>
                            <a:schemeClr val="tx1"/>
                          </a:solidFill>
                          <a:effectLst/>
                          <a:latin typeface="Calibri" pitchFamily="34" charset="0"/>
                          <a:ea typeface="宋体" pitchFamily="2" charset="-122"/>
                          <a:sym typeface="Arial" pitchFamily="34" charset="0"/>
                        </a:rPr>
                        <a:t>跟师系统整理过的医（验）案（篇）</a:t>
                      </a:r>
                    </a:p>
                  </a:txBody>
                  <a:tcPr horzOverflow="overflow">
                    <a:lnL w="57150" cap="flat" cmpd="sng" algn="ctr">
                      <a:solidFill>
                        <a:srgbClr val="666699"/>
                      </a:solidFill>
                      <a:prstDash val="solid"/>
                      <a:round/>
                      <a:headEnd type="none" w="med" len="med"/>
                      <a:tailEnd type="none" w="med" len="med"/>
                    </a:lnL>
                    <a:lnR w="38100" cap="flat" cmpd="sng" algn="ctr">
                      <a:solidFill>
                        <a:srgbClr val="666699"/>
                      </a:solidFill>
                      <a:prstDash val="solid"/>
                      <a:round/>
                      <a:headEnd type="none" w="med" len="med"/>
                      <a:tailEnd type="none" w="med" len="med"/>
                    </a:lnR>
                    <a:lnT w="38100" cap="flat" cmpd="sng" algn="ctr">
                      <a:solidFill>
                        <a:srgbClr val="666699"/>
                      </a:solidFill>
                      <a:prstDash val="solid"/>
                      <a:round/>
                      <a:headEnd type="none" w="med" len="med"/>
                      <a:tailEnd type="none" w="med" len="med"/>
                    </a:lnT>
                    <a:lnB w="38100" cap="flat" cmpd="sng" algn="ctr">
                      <a:solidFill>
                        <a:srgbClr val="666699"/>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l" defTabSz="914400" rtl="0" eaLnBrk="0" fontAlgn="base" latinLnBrk="0" hangingPunct="0">
                        <a:lnSpc>
                          <a:spcPct val="125000"/>
                        </a:lnSpc>
                        <a:spcBef>
                          <a:spcPct val="20000"/>
                        </a:spcBef>
                        <a:spcAft>
                          <a:spcPct val="0"/>
                        </a:spcAft>
                        <a:buClrTx/>
                        <a:buSzTx/>
                        <a:buFont typeface="Arial" pitchFamily="34" charset="0"/>
                        <a:buNone/>
                        <a:tabLst/>
                      </a:pPr>
                      <a:r>
                        <a:rPr kumimoji="0" lang="zh-CN" altLang="en-US" sz="2000" b="0" i="0" u="none" strike="noStrike" cap="none" normalizeH="0" baseline="0" dirty="0" smtClean="0">
                          <a:ln>
                            <a:noFill/>
                          </a:ln>
                          <a:solidFill>
                            <a:schemeClr val="tx1"/>
                          </a:solidFill>
                          <a:effectLst/>
                          <a:latin typeface="宋体" pitchFamily="2" charset="-122"/>
                          <a:ea typeface="宋体" pitchFamily="2" charset="-122"/>
                        </a:rPr>
                        <a:t> </a:t>
                      </a:r>
                      <a:r>
                        <a:rPr kumimoji="0" lang="en-US" altLang="zh-CN" sz="2000" b="0" i="0" u="none" strike="noStrike" cap="none" normalizeH="0" baseline="0" dirty="0" smtClean="0">
                          <a:ln>
                            <a:noFill/>
                          </a:ln>
                          <a:solidFill>
                            <a:schemeClr val="tx1"/>
                          </a:solidFill>
                          <a:effectLst/>
                          <a:latin typeface="宋体" pitchFamily="2" charset="-122"/>
                          <a:ea typeface="宋体" pitchFamily="2" charset="-122"/>
                        </a:rPr>
                        <a:t>60</a:t>
                      </a:r>
                      <a:endParaRPr kumimoji="0" lang="zh-CN" altLang="en-US" sz="2000" b="0" i="0" u="none" strike="noStrike" cap="none" normalizeH="0" baseline="0" dirty="0" smtClean="0">
                        <a:ln>
                          <a:noFill/>
                        </a:ln>
                        <a:solidFill>
                          <a:schemeClr val="tx1"/>
                        </a:solidFill>
                        <a:effectLst/>
                        <a:latin typeface="宋体" pitchFamily="2" charset="-122"/>
                        <a:ea typeface="宋体" pitchFamily="2" charset="-122"/>
                      </a:endParaRPr>
                    </a:p>
                  </a:txBody>
                  <a:tcPr horzOverflow="overflow">
                    <a:lnL w="38100" cap="flat" cmpd="sng" algn="ctr">
                      <a:solidFill>
                        <a:srgbClr val="666699"/>
                      </a:solidFill>
                      <a:prstDash val="solid"/>
                      <a:round/>
                      <a:headEnd type="none" w="med" len="med"/>
                      <a:tailEnd type="none" w="med" len="med"/>
                    </a:lnL>
                    <a:lnR w="57150" cap="flat" cmpd="sng" algn="ctr">
                      <a:solidFill>
                        <a:srgbClr val="666699"/>
                      </a:solidFill>
                      <a:prstDash val="solid"/>
                      <a:round/>
                      <a:headEnd type="none" w="med" len="med"/>
                      <a:tailEnd type="none" w="med" len="med"/>
                    </a:lnR>
                    <a:lnT w="38100" cap="flat" cmpd="sng" algn="ctr">
                      <a:solidFill>
                        <a:srgbClr val="666699"/>
                      </a:solidFill>
                      <a:prstDash val="solid"/>
                      <a:round/>
                      <a:headEnd type="none" w="med" len="med"/>
                      <a:tailEnd type="none" w="med" len="med"/>
                    </a:lnT>
                    <a:lnB w="38100" cap="flat" cmpd="sng" algn="ctr">
                      <a:solidFill>
                        <a:srgbClr val="666699"/>
                      </a:solidFill>
                      <a:prstDash val="solid"/>
                      <a:round/>
                      <a:headEnd type="none" w="med" len="med"/>
                      <a:tailEnd type="none" w="med" len="med"/>
                    </a:lnB>
                    <a:lnTlToBr>
                      <a:noFill/>
                    </a:lnTlToBr>
                    <a:lnBlToTr>
                      <a:noFill/>
                    </a:lnBlToTr>
                    <a:solidFill>
                      <a:srgbClr val="E1F2FF"/>
                    </a:solidFill>
                  </a:tcPr>
                </a:tc>
              </a:tr>
              <a:tr h="556751">
                <a:tc>
                  <a:txBody>
                    <a:bodyPr/>
                    <a:lstStyle/>
                    <a:p>
                      <a:pPr marL="0" marR="0" lvl="0" indent="0" algn="l" defTabSz="914400" rtl="0" eaLnBrk="0" fontAlgn="base" latinLnBrk="0" hangingPunct="0">
                        <a:lnSpc>
                          <a:spcPct val="125000"/>
                        </a:lnSpc>
                        <a:spcBef>
                          <a:spcPct val="20000"/>
                        </a:spcBef>
                        <a:spcAft>
                          <a:spcPct val="0"/>
                        </a:spcAft>
                        <a:buClrTx/>
                        <a:buSzTx/>
                        <a:buFont typeface="Arial" pitchFamily="34" charset="0"/>
                        <a:buNone/>
                        <a:tabLst/>
                      </a:pPr>
                      <a:r>
                        <a:rPr kumimoji="0" lang="zh-CN" sz="1800" b="0" i="0" u="none" strike="noStrike" cap="none" normalizeH="0" baseline="0" smtClean="0">
                          <a:ln>
                            <a:noFill/>
                          </a:ln>
                          <a:solidFill>
                            <a:schemeClr val="tx1"/>
                          </a:solidFill>
                          <a:effectLst/>
                          <a:latin typeface="Calibri" pitchFamily="34" charset="0"/>
                          <a:ea typeface="宋体" pitchFamily="2" charset="-122"/>
                          <a:sym typeface="Arial" pitchFamily="34" charset="0"/>
                        </a:rPr>
                        <a:t>读书临证心得（篇）</a:t>
                      </a:r>
                    </a:p>
                  </a:txBody>
                  <a:tcPr horzOverflow="overflow">
                    <a:lnL w="57150" cap="flat" cmpd="sng" algn="ctr">
                      <a:solidFill>
                        <a:srgbClr val="666699"/>
                      </a:solidFill>
                      <a:prstDash val="solid"/>
                      <a:round/>
                      <a:headEnd type="none" w="med" len="med"/>
                      <a:tailEnd type="none" w="med" len="med"/>
                    </a:lnL>
                    <a:lnR w="38100" cap="flat" cmpd="sng" algn="ctr">
                      <a:solidFill>
                        <a:srgbClr val="666699"/>
                      </a:solidFill>
                      <a:prstDash val="solid"/>
                      <a:round/>
                      <a:headEnd type="none" w="med" len="med"/>
                      <a:tailEnd type="none" w="med" len="med"/>
                    </a:lnR>
                    <a:lnT w="38100" cap="flat" cmpd="sng" algn="ctr">
                      <a:solidFill>
                        <a:srgbClr val="666699"/>
                      </a:solidFill>
                      <a:prstDash val="solid"/>
                      <a:round/>
                      <a:headEnd type="none" w="med" len="med"/>
                      <a:tailEnd type="none" w="med" len="med"/>
                    </a:lnT>
                    <a:lnB w="38100" cap="flat" cmpd="sng" algn="ctr">
                      <a:solidFill>
                        <a:srgbClr val="666699"/>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l" defTabSz="914400" rtl="0" eaLnBrk="0" fontAlgn="base" latinLnBrk="0" hangingPunct="0">
                        <a:lnSpc>
                          <a:spcPct val="125000"/>
                        </a:lnSpc>
                        <a:spcBef>
                          <a:spcPct val="20000"/>
                        </a:spcBef>
                        <a:spcAft>
                          <a:spcPct val="0"/>
                        </a:spcAft>
                        <a:buClrTx/>
                        <a:buSzTx/>
                        <a:buFont typeface="Arial" pitchFamily="34" charset="0"/>
                        <a:buNone/>
                        <a:tabLst/>
                      </a:pPr>
                      <a:r>
                        <a:rPr kumimoji="0" lang="zh-CN" altLang="en-US" sz="2000" b="0" i="0" u="none" strike="noStrike" cap="none" normalizeH="0" baseline="0" dirty="0" smtClean="0">
                          <a:ln>
                            <a:noFill/>
                          </a:ln>
                          <a:solidFill>
                            <a:schemeClr val="tx1"/>
                          </a:solidFill>
                          <a:effectLst/>
                          <a:latin typeface="宋体" pitchFamily="2" charset="-122"/>
                          <a:ea typeface="宋体" pitchFamily="2" charset="-122"/>
                        </a:rPr>
                        <a:t>  </a:t>
                      </a:r>
                      <a:r>
                        <a:rPr kumimoji="0" lang="en-US" altLang="zh-CN" sz="2000" b="0" i="0" u="none" strike="noStrike" cap="none" normalizeH="0" baseline="0" dirty="0" smtClean="0">
                          <a:ln>
                            <a:noFill/>
                          </a:ln>
                          <a:solidFill>
                            <a:schemeClr val="tx1"/>
                          </a:solidFill>
                          <a:effectLst/>
                          <a:latin typeface="宋体" pitchFamily="2" charset="-122"/>
                          <a:ea typeface="宋体" pitchFamily="2" charset="-122"/>
                        </a:rPr>
                        <a:t>15</a:t>
                      </a:r>
                      <a:endParaRPr kumimoji="0" lang="zh-CN" altLang="en-US" sz="2000" b="0" i="0" u="none" strike="noStrike" cap="none" normalizeH="0" baseline="0" dirty="0" smtClean="0">
                        <a:ln>
                          <a:noFill/>
                        </a:ln>
                        <a:solidFill>
                          <a:schemeClr val="tx1"/>
                        </a:solidFill>
                        <a:effectLst/>
                        <a:latin typeface="宋体" pitchFamily="2" charset="-122"/>
                        <a:ea typeface="宋体" pitchFamily="2" charset="-122"/>
                      </a:endParaRPr>
                    </a:p>
                  </a:txBody>
                  <a:tcPr horzOverflow="overflow">
                    <a:lnL w="38100" cap="flat" cmpd="sng" algn="ctr">
                      <a:solidFill>
                        <a:srgbClr val="666699"/>
                      </a:solidFill>
                      <a:prstDash val="solid"/>
                      <a:round/>
                      <a:headEnd type="none" w="med" len="med"/>
                      <a:tailEnd type="none" w="med" len="med"/>
                    </a:lnL>
                    <a:lnR w="57150" cap="flat" cmpd="sng" algn="ctr">
                      <a:solidFill>
                        <a:srgbClr val="666699"/>
                      </a:solidFill>
                      <a:prstDash val="solid"/>
                      <a:round/>
                      <a:headEnd type="none" w="med" len="med"/>
                      <a:tailEnd type="none" w="med" len="med"/>
                    </a:lnR>
                    <a:lnT w="38100" cap="flat" cmpd="sng" algn="ctr">
                      <a:solidFill>
                        <a:srgbClr val="666699"/>
                      </a:solidFill>
                      <a:prstDash val="solid"/>
                      <a:round/>
                      <a:headEnd type="none" w="med" len="med"/>
                      <a:tailEnd type="none" w="med" len="med"/>
                    </a:lnT>
                    <a:lnB w="38100" cap="flat" cmpd="sng" algn="ctr">
                      <a:solidFill>
                        <a:srgbClr val="666699"/>
                      </a:solidFill>
                      <a:prstDash val="solid"/>
                      <a:round/>
                      <a:headEnd type="none" w="med" len="med"/>
                      <a:tailEnd type="none" w="med" len="med"/>
                    </a:lnB>
                    <a:lnTlToBr>
                      <a:noFill/>
                    </a:lnTlToBr>
                    <a:lnBlToTr>
                      <a:noFill/>
                    </a:lnBlToTr>
                    <a:solidFill>
                      <a:srgbClr val="E1F2FF"/>
                    </a:solidFill>
                  </a:tcPr>
                </a:tc>
              </a:tr>
              <a:tr h="642405">
                <a:tc>
                  <a:txBody>
                    <a:bodyPr/>
                    <a:lstStyle/>
                    <a:p>
                      <a:pPr marL="0" marR="0" lvl="0" indent="0" algn="l" defTabSz="914400" rtl="0" eaLnBrk="0" fontAlgn="base" latinLnBrk="0" hangingPunct="0">
                        <a:lnSpc>
                          <a:spcPct val="125000"/>
                        </a:lnSpc>
                        <a:spcBef>
                          <a:spcPct val="20000"/>
                        </a:spcBef>
                        <a:spcAft>
                          <a:spcPct val="0"/>
                        </a:spcAft>
                        <a:buClrTx/>
                        <a:buSzTx/>
                        <a:buFont typeface="Arial" pitchFamily="34" charset="0"/>
                        <a:buNone/>
                        <a:tabLst/>
                      </a:pPr>
                      <a:r>
                        <a:rPr kumimoji="0" lang="zh-CN" sz="1800" b="0" i="0" u="none" strike="noStrike" cap="none" normalizeH="0" baseline="0" smtClean="0">
                          <a:ln>
                            <a:noFill/>
                          </a:ln>
                          <a:solidFill>
                            <a:schemeClr val="tx1"/>
                          </a:solidFill>
                          <a:effectLst/>
                          <a:latin typeface="Calibri" pitchFamily="34" charset="0"/>
                          <a:ea typeface="宋体" pitchFamily="2" charset="-122"/>
                          <a:sym typeface="Arial" pitchFamily="34" charset="0"/>
                        </a:rPr>
                        <a:t>收集名老中医教案（篇）</a:t>
                      </a:r>
                    </a:p>
                  </a:txBody>
                  <a:tcPr horzOverflow="overflow">
                    <a:lnL w="57150" cap="flat" cmpd="sng" algn="ctr">
                      <a:solidFill>
                        <a:srgbClr val="666699"/>
                      </a:solidFill>
                      <a:prstDash val="solid"/>
                      <a:round/>
                      <a:headEnd type="none" w="med" len="med"/>
                      <a:tailEnd type="none" w="med" len="med"/>
                    </a:lnL>
                    <a:lnR w="38100" cap="flat" cmpd="sng" algn="ctr">
                      <a:solidFill>
                        <a:srgbClr val="666699"/>
                      </a:solidFill>
                      <a:prstDash val="solid"/>
                      <a:round/>
                      <a:headEnd type="none" w="med" len="med"/>
                      <a:tailEnd type="none" w="med" len="med"/>
                    </a:lnR>
                    <a:lnT w="38100" cap="flat" cmpd="sng" algn="ctr">
                      <a:solidFill>
                        <a:srgbClr val="666699"/>
                      </a:solidFill>
                      <a:prstDash val="solid"/>
                      <a:round/>
                      <a:headEnd type="none" w="med" len="med"/>
                      <a:tailEnd type="none" w="med" len="med"/>
                    </a:lnT>
                    <a:lnB w="57150" cap="flat" cmpd="sng" algn="ctr">
                      <a:solidFill>
                        <a:srgbClr val="666699"/>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l" defTabSz="914400" rtl="0" eaLnBrk="0" fontAlgn="base" latinLnBrk="0" hangingPunct="0">
                        <a:lnSpc>
                          <a:spcPct val="125000"/>
                        </a:lnSpc>
                        <a:spcBef>
                          <a:spcPct val="20000"/>
                        </a:spcBef>
                        <a:spcAft>
                          <a:spcPct val="0"/>
                        </a:spcAft>
                        <a:buClrTx/>
                        <a:buSzTx/>
                        <a:buFont typeface="Arial" pitchFamily="34" charset="0"/>
                        <a:buNone/>
                        <a:tabLst/>
                      </a:pPr>
                      <a:r>
                        <a:rPr kumimoji="0" lang="zh-CN" altLang="en-US" sz="2000" b="0" i="0" u="none" strike="noStrike" cap="none" normalizeH="0" baseline="0" dirty="0" smtClean="0">
                          <a:ln>
                            <a:noFill/>
                          </a:ln>
                          <a:solidFill>
                            <a:schemeClr val="tx1"/>
                          </a:solidFill>
                          <a:effectLst/>
                          <a:latin typeface="宋体" pitchFamily="2" charset="-122"/>
                          <a:ea typeface="宋体" pitchFamily="2" charset="-122"/>
                        </a:rPr>
                        <a:t>  </a:t>
                      </a:r>
                      <a:r>
                        <a:rPr kumimoji="0" lang="en-US" altLang="zh-CN" sz="2000" b="0" i="0" u="none" strike="noStrike" cap="none" normalizeH="0" baseline="0" dirty="0" smtClean="0">
                          <a:ln>
                            <a:noFill/>
                          </a:ln>
                          <a:solidFill>
                            <a:schemeClr val="tx1"/>
                          </a:solidFill>
                          <a:effectLst/>
                          <a:latin typeface="宋体" pitchFamily="2" charset="-122"/>
                          <a:ea typeface="宋体" pitchFamily="2" charset="-122"/>
                        </a:rPr>
                        <a:t>3</a:t>
                      </a:r>
                      <a:endParaRPr kumimoji="0" lang="zh-CN" altLang="en-US" sz="2000" b="0" i="0" u="none" strike="noStrike" cap="none" normalizeH="0" baseline="0" dirty="0" smtClean="0">
                        <a:ln>
                          <a:noFill/>
                        </a:ln>
                        <a:solidFill>
                          <a:schemeClr val="tx1"/>
                        </a:solidFill>
                        <a:effectLst/>
                        <a:latin typeface="宋体" pitchFamily="2" charset="-122"/>
                        <a:ea typeface="宋体" pitchFamily="2" charset="-122"/>
                      </a:endParaRPr>
                    </a:p>
                  </a:txBody>
                  <a:tcPr horzOverflow="overflow">
                    <a:lnL w="38100" cap="flat" cmpd="sng" algn="ctr">
                      <a:solidFill>
                        <a:srgbClr val="666699"/>
                      </a:solidFill>
                      <a:prstDash val="solid"/>
                      <a:round/>
                      <a:headEnd type="none" w="med" len="med"/>
                      <a:tailEnd type="none" w="med" len="med"/>
                    </a:lnL>
                    <a:lnR w="57150" cap="flat" cmpd="sng" algn="ctr">
                      <a:solidFill>
                        <a:srgbClr val="666699"/>
                      </a:solidFill>
                      <a:prstDash val="solid"/>
                      <a:round/>
                      <a:headEnd type="none" w="med" len="med"/>
                      <a:tailEnd type="none" w="med" len="med"/>
                    </a:lnR>
                    <a:lnT w="38100" cap="flat" cmpd="sng" algn="ctr">
                      <a:solidFill>
                        <a:srgbClr val="666699"/>
                      </a:solidFill>
                      <a:prstDash val="solid"/>
                      <a:round/>
                      <a:headEnd type="none" w="med" len="med"/>
                      <a:tailEnd type="none" w="med" len="med"/>
                    </a:lnT>
                    <a:lnB w="57150" cap="flat" cmpd="sng" algn="ctr">
                      <a:solidFill>
                        <a:srgbClr val="666699"/>
                      </a:solidFill>
                      <a:prstDash val="solid"/>
                      <a:round/>
                      <a:headEnd type="none" w="med" len="med"/>
                      <a:tailEnd type="none" w="med" len="med"/>
                    </a:lnB>
                    <a:lnTlToBr>
                      <a:noFill/>
                    </a:lnTlToBr>
                    <a:lnBlToTr>
                      <a:noFill/>
                    </a:lnBlToTr>
                    <a:solidFill>
                      <a:srgbClr val="E1F2FF"/>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idx="4294967295"/>
          </p:nvPr>
        </p:nvSpPr>
        <p:spPr/>
        <p:txBody>
          <a:bodyPr/>
          <a:lstStyle/>
          <a:p>
            <a:endParaRPr lang="zh-CN" altLang="en-US" smtClean="0"/>
          </a:p>
        </p:txBody>
      </p:sp>
      <p:pic>
        <p:nvPicPr>
          <p:cNvPr id="22531" name="内容占位符 6" descr="东直门图标.jpg"/>
          <p:cNvPicPr>
            <a:picLocks noGrp="1" noChangeAspect="1"/>
          </p:cNvPicPr>
          <p:nvPr>
            <p:ph idx="4294967295"/>
          </p:nvPr>
        </p:nvPicPr>
        <p:blipFill>
          <a:blip r:embed="rId2"/>
          <a:srcRect/>
          <a:stretch>
            <a:fillRect/>
          </a:stretch>
        </p:blipFill>
        <p:spPr>
          <a:xfrm>
            <a:off x="0" y="500063"/>
            <a:ext cx="666750" cy="638175"/>
          </a:xfrm>
        </p:spPr>
      </p:pic>
      <p:sp>
        <p:nvSpPr>
          <p:cNvPr id="6" name="Rectangle 2"/>
          <p:cNvSpPr txBox="1">
            <a:spLocks noChangeArrowheads="1"/>
          </p:cNvSpPr>
          <p:nvPr/>
        </p:nvSpPr>
        <p:spPr>
          <a:xfrm>
            <a:off x="1116013" y="476250"/>
            <a:ext cx="7358062" cy="64293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chor="ctr">
            <a:noAutofit/>
          </a:bodyPr>
          <a:lstStyle/>
          <a:p>
            <a:pPr algn="ctr">
              <a:defRPr/>
            </a:pPr>
            <a:r>
              <a:rPr lang="zh-CN" altLang="en-US" sz="4000" dirty="0" smtClean="0"/>
              <a:t>优势病种诊疗方案</a:t>
            </a:r>
            <a:endParaRPr lang="en-US" altLang="zh-CN" sz="4000" dirty="0"/>
          </a:p>
        </p:txBody>
      </p:sp>
      <p:sp>
        <p:nvSpPr>
          <p:cNvPr id="22533" name="Rectangle 2"/>
          <p:cNvSpPr txBox="1">
            <a:spLocks noChangeArrowheads="1"/>
          </p:cNvSpPr>
          <p:nvPr/>
        </p:nvSpPr>
        <p:spPr bwMode="auto">
          <a:xfrm>
            <a:off x="1071563" y="2143125"/>
            <a:ext cx="7358062" cy="2214563"/>
          </a:xfrm>
          <a:prstGeom prst="rect">
            <a:avLst/>
          </a:prstGeom>
          <a:noFill/>
          <a:ln w="9525">
            <a:noFill/>
            <a:miter lim="800000"/>
            <a:headEnd/>
            <a:tailEnd/>
          </a:ln>
        </p:spPr>
        <p:txBody>
          <a:bodyPr anchor="ctr"/>
          <a:lstStyle/>
          <a:p>
            <a:pPr algn="ctr"/>
            <a:endParaRPr lang="en-US" altLang="zh-CN" sz="5400">
              <a:latin typeface="黑体" pitchFamily="49" charset="-122"/>
              <a:ea typeface="黑体" pitchFamily="49" charset="-122"/>
            </a:endParaRPr>
          </a:p>
        </p:txBody>
      </p:sp>
      <p:sp>
        <p:nvSpPr>
          <p:cNvPr id="8" name="圆角矩形 7"/>
          <p:cNvSpPr/>
          <p:nvPr/>
        </p:nvSpPr>
        <p:spPr>
          <a:xfrm>
            <a:off x="2357422" y="1857364"/>
            <a:ext cx="4572032" cy="714380"/>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solidFill>
                  <a:schemeClr val="tx1"/>
                </a:solidFill>
              </a:rPr>
              <a:t>抽动</a:t>
            </a:r>
            <a:r>
              <a:rPr lang="en-US" altLang="zh-CN" sz="3200" dirty="0" smtClean="0">
                <a:solidFill>
                  <a:schemeClr val="tx1"/>
                </a:solidFill>
              </a:rPr>
              <a:t>—</a:t>
            </a:r>
            <a:r>
              <a:rPr lang="zh-CN" altLang="en-US" sz="3200" dirty="0" smtClean="0">
                <a:solidFill>
                  <a:schemeClr val="tx1"/>
                </a:solidFill>
              </a:rPr>
              <a:t>秽语综合征</a:t>
            </a:r>
            <a:endParaRPr lang="zh-CN" altLang="en-US" sz="3200" dirty="0">
              <a:solidFill>
                <a:schemeClr val="tx1"/>
              </a:solidFill>
            </a:endParaRPr>
          </a:p>
        </p:txBody>
      </p:sp>
      <p:sp>
        <p:nvSpPr>
          <p:cNvPr id="9" name="圆角矩形 8"/>
          <p:cNvSpPr/>
          <p:nvPr/>
        </p:nvSpPr>
        <p:spPr>
          <a:xfrm>
            <a:off x="1643042" y="1857364"/>
            <a:ext cx="785818" cy="71438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solidFill>
                  <a:schemeClr val="tx1"/>
                </a:solidFill>
              </a:rPr>
              <a:t>1</a:t>
            </a:r>
            <a:endParaRPr lang="zh-CN" altLang="en-US" sz="3600" dirty="0">
              <a:solidFill>
                <a:schemeClr val="tx1"/>
              </a:solidFill>
            </a:endParaRPr>
          </a:p>
        </p:txBody>
      </p:sp>
      <p:sp>
        <p:nvSpPr>
          <p:cNvPr id="10" name="圆角矩形 9"/>
          <p:cNvSpPr/>
          <p:nvPr/>
        </p:nvSpPr>
        <p:spPr>
          <a:xfrm>
            <a:off x="2357422" y="2786058"/>
            <a:ext cx="4643470" cy="714380"/>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solidFill>
                  <a:schemeClr val="tx1"/>
                </a:solidFill>
              </a:rPr>
              <a:t>小儿哮喘</a:t>
            </a:r>
            <a:endParaRPr lang="zh-CN" altLang="en-US" sz="3200" dirty="0">
              <a:solidFill>
                <a:schemeClr val="tx1"/>
              </a:solidFill>
            </a:endParaRPr>
          </a:p>
        </p:txBody>
      </p:sp>
      <p:sp>
        <p:nvSpPr>
          <p:cNvPr id="11" name="圆角矩形 10"/>
          <p:cNvSpPr/>
          <p:nvPr/>
        </p:nvSpPr>
        <p:spPr>
          <a:xfrm>
            <a:off x="1643042" y="2786058"/>
            <a:ext cx="785818" cy="71438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solidFill>
                  <a:schemeClr val="tx1"/>
                </a:solidFill>
              </a:rPr>
              <a:t>2</a:t>
            </a:r>
            <a:endParaRPr lang="zh-CN" altLang="en-US" sz="3600" dirty="0">
              <a:solidFill>
                <a:schemeClr val="tx1"/>
              </a:solidFill>
            </a:endParaRPr>
          </a:p>
        </p:txBody>
      </p:sp>
      <p:sp>
        <p:nvSpPr>
          <p:cNvPr id="12" name="圆角矩形 11"/>
          <p:cNvSpPr/>
          <p:nvPr/>
        </p:nvSpPr>
        <p:spPr>
          <a:xfrm>
            <a:off x="2357422" y="3643314"/>
            <a:ext cx="4643470" cy="714380"/>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solidFill>
                  <a:schemeClr val="tx1"/>
                </a:solidFill>
              </a:rPr>
              <a:t>反复呼吸道感染</a:t>
            </a:r>
            <a:endParaRPr lang="zh-CN" altLang="en-US" sz="3200" dirty="0">
              <a:solidFill>
                <a:schemeClr val="tx1"/>
              </a:solidFill>
            </a:endParaRPr>
          </a:p>
        </p:txBody>
      </p:sp>
      <p:sp>
        <p:nvSpPr>
          <p:cNvPr id="13" name="圆角矩形 12"/>
          <p:cNvSpPr/>
          <p:nvPr/>
        </p:nvSpPr>
        <p:spPr>
          <a:xfrm>
            <a:off x="1643042" y="3643314"/>
            <a:ext cx="785818" cy="71438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solidFill>
                  <a:schemeClr val="tx1"/>
                </a:solidFill>
              </a:rPr>
              <a:t>3</a:t>
            </a:r>
            <a:endParaRPr lang="zh-CN" altLang="en-US" sz="3600" dirty="0">
              <a:solidFill>
                <a:schemeClr val="tx1"/>
              </a:solidFill>
            </a:endParaRPr>
          </a:p>
        </p:txBody>
      </p:sp>
      <p:sp>
        <p:nvSpPr>
          <p:cNvPr id="14" name="圆角矩形 13"/>
          <p:cNvSpPr/>
          <p:nvPr/>
        </p:nvSpPr>
        <p:spPr>
          <a:xfrm>
            <a:off x="2357422" y="4500570"/>
            <a:ext cx="4643470" cy="714380"/>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solidFill>
                  <a:schemeClr val="tx1"/>
                </a:solidFill>
              </a:rPr>
              <a:t>遗尿</a:t>
            </a:r>
            <a:endParaRPr lang="zh-CN" altLang="en-US" sz="3200" dirty="0">
              <a:solidFill>
                <a:schemeClr val="tx1"/>
              </a:solidFill>
            </a:endParaRPr>
          </a:p>
        </p:txBody>
      </p:sp>
      <p:sp>
        <p:nvSpPr>
          <p:cNvPr id="15" name="圆角矩形 14"/>
          <p:cNvSpPr/>
          <p:nvPr/>
        </p:nvSpPr>
        <p:spPr>
          <a:xfrm>
            <a:off x="1643042" y="4500570"/>
            <a:ext cx="785818" cy="71438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solidFill>
                  <a:schemeClr val="tx1"/>
                </a:solidFill>
              </a:rPr>
              <a:t>4</a:t>
            </a:r>
            <a:endParaRPr lang="zh-CN" altLang="en-US" sz="3600" dirty="0">
              <a:solidFill>
                <a:schemeClr val="tx1"/>
              </a:solidFill>
            </a:endParaRPr>
          </a:p>
        </p:txBody>
      </p:sp>
      <p:sp>
        <p:nvSpPr>
          <p:cNvPr id="16" name="圆角矩形 15"/>
          <p:cNvSpPr/>
          <p:nvPr/>
        </p:nvSpPr>
        <p:spPr>
          <a:xfrm>
            <a:off x="2357422" y="5429264"/>
            <a:ext cx="4714908" cy="714380"/>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solidFill>
                  <a:schemeClr val="tx1"/>
                </a:solidFill>
              </a:rPr>
              <a:t>紫癜</a:t>
            </a:r>
            <a:endParaRPr lang="zh-CN" altLang="en-US" sz="3200" dirty="0">
              <a:solidFill>
                <a:schemeClr val="tx1"/>
              </a:solidFill>
            </a:endParaRPr>
          </a:p>
        </p:txBody>
      </p:sp>
      <p:sp>
        <p:nvSpPr>
          <p:cNvPr id="17" name="圆角矩形 16"/>
          <p:cNvSpPr/>
          <p:nvPr/>
        </p:nvSpPr>
        <p:spPr>
          <a:xfrm>
            <a:off x="1643042" y="5429264"/>
            <a:ext cx="785818" cy="71438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solidFill>
                  <a:schemeClr val="tx1"/>
                </a:solidFill>
              </a:rPr>
              <a:t>5</a:t>
            </a:r>
            <a:endParaRPr lang="zh-CN" altLang="en-US" sz="3600"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idx="4294967295"/>
          </p:nvPr>
        </p:nvSpPr>
        <p:spPr/>
        <p:txBody>
          <a:bodyPr/>
          <a:lstStyle/>
          <a:p>
            <a:endParaRPr lang="zh-CN" altLang="en-US" smtClean="0"/>
          </a:p>
        </p:txBody>
      </p:sp>
      <p:pic>
        <p:nvPicPr>
          <p:cNvPr id="22531" name="内容占位符 6" descr="东直门图标.jpg"/>
          <p:cNvPicPr>
            <a:picLocks noGrp="1" noChangeAspect="1"/>
          </p:cNvPicPr>
          <p:nvPr>
            <p:ph idx="4294967295"/>
          </p:nvPr>
        </p:nvPicPr>
        <p:blipFill>
          <a:blip r:embed="rId2"/>
          <a:srcRect/>
          <a:stretch>
            <a:fillRect/>
          </a:stretch>
        </p:blipFill>
        <p:spPr>
          <a:xfrm>
            <a:off x="0" y="500063"/>
            <a:ext cx="666750" cy="638175"/>
          </a:xfrm>
        </p:spPr>
      </p:pic>
      <p:sp>
        <p:nvSpPr>
          <p:cNvPr id="6" name="Rectangle 2"/>
          <p:cNvSpPr txBox="1">
            <a:spLocks noChangeArrowheads="1"/>
          </p:cNvSpPr>
          <p:nvPr/>
        </p:nvSpPr>
        <p:spPr>
          <a:xfrm>
            <a:off x="1116013" y="476250"/>
            <a:ext cx="7358062" cy="64293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chor="ctr">
            <a:noAutofit/>
          </a:bodyPr>
          <a:lstStyle/>
          <a:p>
            <a:pPr algn="ctr">
              <a:defRPr/>
            </a:pPr>
            <a:r>
              <a:rPr lang="zh-CN" altLang="en-US" sz="4000" b="1" dirty="0" smtClean="0"/>
              <a:t>发表论文</a:t>
            </a:r>
            <a:endParaRPr lang="en-US" altLang="zh-CN" sz="4000" dirty="0"/>
          </a:p>
        </p:txBody>
      </p:sp>
      <p:sp>
        <p:nvSpPr>
          <p:cNvPr id="22533" name="Rectangle 2"/>
          <p:cNvSpPr txBox="1">
            <a:spLocks noChangeArrowheads="1"/>
          </p:cNvSpPr>
          <p:nvPr/>
        </p:nvSpPr>
        <p:spPr bwMode="auto">
          <a:xfrm>
            <a:off x="1071563" y="2143125"/>
            <a:ext cx="7358062" cy="2214563"/>
          </a:xfrm>
          <a:prstGeom prst="rect">
            <a:avLst/>
          </a:prstGeom>
          <a:noFill/>
          <a:ln w="9525">
            <a:noFill/>
            <a:miter lim="800000"/>
            <a:headEnd/>
            <a:tailEnd/>
          </a:ln>
        </p:spPr>
        <p:txBody>
          <a:bodyPr anchor="ctr"/>
          <a:lstStyle/>
          <a:p>
            <a:pPr algn="ctr"/>
            <a:endParaRPr lang="en-US" altLang="zh-CN" sz="5400">
              <a:latin typeface="黑体" pitchFamily="49" charset="-122"/>
              <a:ea typeface="黑体" pitchFamily="49" charset="-122"/>
            </a:endParaRPr>
          </a:p>
        </p:txBody>
      </p:sp>
      <p:sp>
        <p:nvSpPr>
          <p:cNvPr id="9" name="矩形 8"/>
          <p:cNvSpPr/>
          <p:nvPr/>
        </p:nvSpPr>
        <p:spPr>
          <a:xfrm>
            <a:off x="0" y="1214422"/>
            <a:ext cx="9001156" cy="5706177"/>
          </a:xfrm>
          <a:prstGeom prst="rect">
            <a:avLst/>
          </a:prstGeom>
        </p:spPr>
        <p:txBody>
          <a:bodyPr wrap="square">
            <a:spAutoFit/>
          </a:bodyPr>
          <a:lstStyle/>
          <a:p>
            <a:pPr>
              <a:lnSpc>
                <a:spcPct val="80000"/>
              </a:lnSpc>
            </a:pPr>
            <a:r>
              <a:rPr lang="en-US" altLang="zh-CN" sz="1200" dirty="0" smtClean="0"/>
              <a:t>2012</a:t>
            </a:r>
            <a:r>
              <a:rPr lang="zh-CN" altLang="en-US" sz="1200" dirty="0" smtClean="0"/>
              <a:t>年</a:t>
            </a:r>
            <a:endParaRPr lang="en-US" altLang="zh-CN" sz="1200" dirty="0" smtClean="0"/>
          </a:p>
          <a:p>
            <a:pPr>
              <a:lnSpc>
                <a:spcPct val="80000"/>
              </a:lnSpc>
            </a:pPr>
            <a:r>
              <a:rPr lang="en-US" altLang="zh-CN" sz="1200" dirty="0" smtClean="0"/>
              <a:t>1 </a:t>
            </a:r>
            <a:r>
              <a:rPr lang="zh-CN" altLang="en-US" sz="1200" dirty="0" smtClean="0"/>
              <a:t>辛开苦降法在儿童闭塞性细支气管炎治疗中的应用  张晶洁</a:t>
            </a:r>
            <a:r>
              <a:rPr lang="en-US" altLang="zh-CN" sz="1200" dirty="0" smtClean="0"/>
              <a:t>; </a:t>
            </a:r>
            <a:r>
              <a:rPr lang="zh-CN" altLang="en-US" sz="1200" dirty="0" smtClean="0"/>
              <a:t>徐荣谦  吉林中医药  </a:t>
            </a:r>
            <a:r>
              <a:rPr lang="en-US" altLang="zh-CN" sz="1200" dirty="0" smtClean="0"/>
              <a:t>2012-02-20   </a:t>
            </a:r>
          </a:p>
          <a:p>
            <a:pPr>
              <a:lnSpc>
                <a:spcPct val="80000"/>
              </a:lnSpc>
            </a:pPr>
            <a:r>
              <a:rPr lang="en-US" altLang="zh-CN" sz="1200" dirty="0" smtClean="0"/>
              <a:t>2 </a:t>
            </a:r>
            <a:r>
              <a:rPr lang="zh-CN" altLang="en-US" sz="1200" dirty="0" smtClean="0"/>
              <a:t>儿童腺样体肥大免疫异常及临床非手术治疗研究进展  钟玉明</a:t>
            </a:r>
            <a:r>
              <a:rPr lang="en-US" altLang="zh-CN" sz="1200" dirty="0" smtClean="0"/>
              <a:t>; </a:t>
            </a:r>
            <a:r>
              <a:rPr lang="zh-CN" altLang="en-US" sz="1200" dirty="0" smtClean="0"/>
              <a:t>徐荣谦  中医儿科杂志  </a:t>
            </a:r>
            <a:r>
              <a:rPr lang="en-US" altLang="zh-CN" sz="1200" dirty="0" smtClean="0"/>
              <a:t>2012-03-25  </a:t>
            </a:r>
          </a:p>
          <a:p>
            <a:pPr>
              <a:lnSpc>
                <a:spcPct val="80000"/>
              </a:lnSpc>
            </a:pPr>
            <a:r>
              <a:rPr lang="en-US" altLang="zh-CN" sz="1200" dirty="0" smtClean="0"/>
              <a:t>3 </a:t>
            </a:r>
            <a:r>
              <a:rPr lang="zh-CN" altLang="en-US" sz="1200" dirty="0" smtClean="0"/>
              <a:t>徐氏鼻炎方治疗过敏性鼻炎</a:t>
            </a:r>
            <a:r>
              <a:rPr lang="en-US" altLang="zh-CN" sz="1200" dirty="0" smtClean="0"/>
              <a:t>62</a:t>
            </a:r>
            <a:r>
              <a:rPr lang="zh-CN" altLang="en-US" sz="1200" dirty="0" smtClean="0"/>
              <a:t>例效果分析  倪玉婷</a:t>
            </a:r>
            <a:r>
              <a:rPr lang="en-US" altLang="zh-CN" sz="1200" dirty="0" smtClean="0"/>
              <a:t>; </a:t>
            </a:r>
            <a:r>
              <a:rPr lang="zh-CN" altLang="en-US" sz="1200" dirty="0" smtClean="0"/>
              <a:t>钟玉明</a:t>
            </a:r>
            <a:r>
              <a:rPr lang="en-US" altLang="zh-CN" sz="1200" dirty="0" smtClean="0"/>
              <a:t>; </a:t>
            </a:r>
            <a:r>
              <a:rPr lang="zh-CN" altLang="en-US" sz="1200" dirty="0" smtClean="0"/>
              <a:t>张晶洁</a:t>
            </a:r>
            <a:r>
              <a:rPr lang="en-US" altLang="zh-CN" sz="1200" dirty="0" smtClean="0"/>
              <a:t>; </a:t>
            </a:r>
            <a:r>
              <a:rPr lang="zh-CN" altLang="en-US" sz="1200" dirty="0" smtClean="0"/>
              <a:t>徐荣谦  中医临床研究  </a:t>
            </a:r>
            <a:r>
              <a:rPr lang="en-US" altLang="zh-CN" sz="1200" dirty="0" smtClean="0"/>
              <a:t>2012-02-15  </a:t>
            </a:r>
          </a:p>
          <a:p>
            <a:pPr>
              <a:lnSpc>
                <a:spcPct val="80000"/>
              </a:lnSpc>
            </a:pPr>
            <a:r>
              <a:rPr lang="en-US" altLang="zh-CN" sz="1200" dirty="0" smtClean="0"/>
              <a:t>4 </a:t>
            </a:r>
            <a:r>
              <a:rPr lang="zh-CN" altLang="en-US" sz="1200" dirty="0" smtClean="0"/>
              <a:t>徐荣谦教授“从血分论治”小儿顽固性便秘经验  曹明璐</a:t>
            </a:r>
            <a:r>
              <a:rPr lang="en-US" altLang="zh-CN" sz="1200" dirty="0" smtClean="0"/>
              <a:t>; </a:t>
            </a:r>
            <a:r>
              <a:rPr lang="zh-CN" altLang="en-US" sz="1200" dirty="0" smtClean="0"/>
              <a:t>徐荣谦  中国中西医结合儿科学  </a:t>
            </a:r>
            <a:r>
              <a:rPr lang="en-US" altLang="zh-CN" sz="1200" dirty="0" smtClean="0"/>
              <a:t>2012-10-25   </a:t>
            </a:r>
          </a:p>
          <a:p>
            <a:pPr>
              <a:lnSpc>
                <a:spcPct val="80000"/>
              </a:lnSpc>
            </a:pPr>
            <a:r>
              <a:rPr lang="en-US" altLang="zh-CN" sz="1200" dirty="0" smtClean="0"/>
              <a:t>5 </a:t>
            </a:r>
            <a:r>
              <a:rPr lang="zh-CN" altLang="en-US" sz="1200" dirty="0" smtClean="0"/>
              <a:t>刘弼臣教授中医儿科“调肺学派”探源  杨颖</a:t>
            </a:r>
            <a:r>
              <a:rPr lang="en-US" altLang="zh-CN" sz="1200" dirty="0" smtClean="0"/>
              <a:t>; </a:t>
            </a:r>
            <a:r>
              <a:rPr lang="zh-CN" altLang="en-US" sz="1200" dirty="0" smtClean="0"/>
              <a:t>徐荣谦  中华中医药杂志  </a:t>
            </a:r>
            <a:r>
              <a:rPr lang="en-US" altLang="zh-CN" sz="1200" dirty="0" smtClean="0"/>
              <a:t>2012-10-01   </a:t>
            </a:r>
          </a:p>
          <a:p>
            <a:pPr>
              <a:lnSpc>
                <a:spcPct val="80000"/>
              </a:lnSpc>
            </a:pPr>
            <a:r>
              <a:rPr lang="en-US" altLang="zh-CN" sz="1200" dirty="0" smtClean="0"/>
              <a:t>6 </a:t>
            </a:r>
            <a:r>
              <a:rPr lang="zh-CN" altLang="en-US" sz="1200" dirty="0" smtClean="0"/>
              <a:t>小儿夜惊证治溯源  朱洧仪</a:t>
            </a:r>
            <a:r>
              <a:rPr lang="en-US" altLang="zh-CN" sz="1200" dirty="0" smtClean="0"/>
              <a:t>; </a:t>
            </a:r>
            <a:r>
              <a:rPr lang="zh-CN" altLang="en-US" sz="1200" dirty="0" smtClean="0"/>
              <a:t>徐荣谦  中医儿科杂志  </a:t>
            </a:r>
            <a:r>
              <a:rPr lang="en-US" altLang="zh-CN" sz="1200" dirty="0" smtClean="0"/>
              <a:t>2012-11-25   </a:t>
            </a:r>
          </a:p>
          <a:p>
            <a:pPr>
              <a:lnSpc>
                <a:spcPct val="80000"/>
              </a:lnSpc>
            </a:pPr>
            <a:r>
              <a:rPr lang="en-US" altLang="zh-CN" sz="1200" dirty="0" smtClean="0"/>
              <a:t>7 </a:t>
            </a:r>
            <a:r>
              <a:rPr lang="zh-CN" altLang="en-US" sz="1200" dirty="0" smtClean="0"/>
              <a:t>徐荣谦教授“调肺平肝”论治小儿癫痫经验  曾红兰</a:t>
            </a:r>
            <a:r>
              <a:rPr lang="en-US" altLang="zh-CN" sz="1200" dirty="0" smtClean="0"/>
              <a:t>; </a:t>
            </a:r>
            <a:r>
              <a:rPr lang="zh-CN" altLang="en-US" sz="1200" dirty="0" smtClean="0"/>
              <a:t>徐荣谦  中国中西医结合儿科学  </a:t>
            </a:r>
            <a:r>
              <a:rPr lang="en-US" altLang="zh-CN" sz="1200" dirty="0" smtClean="0"/>
              <a:t>2012-12-25   </a:t>
            </a:r>
          </a:p>
          <a:p>
            <a:pPr>
              <a:lnSpc>
                <a:spcPct val="80000"/>
              </a:lnSpc>
            </a:pPr>
            <a:r>
              <a:rPr lang="en-US" altLang="zh-CN" sz="1200" dirty="0" smtClean="0"/>
              <a:t>8 “</a:t>
            </a:r>
            <a:r>
              <a:rPr lang="zh-CN" altLang="en-US" sz="1200" dirty="0" smtClean="0"/>
              <a:t>清腺方”治疗儿童腺样体肥大</a:t>
            </a:r>
            <a:r>
              <a:rPr lang="en-US" altLang="zh-CN" sz="1200" dirty="0" smtClean="0"/>
              <a:t>30</a:t>
            </a:r>
            <a:r>
              <a:rPr lang="zh-CN" altLang="en-US" sz="1200" dirty="0" smtClean="0"/>
              <a:t>例临床研究  钟玉明</a:t>
            </a:r>
            <a:r>
              <a:rPr lang="en-US" altLang="zh-CN" sz="1200" dirty="0" smtClean="0"/>
              <a:t>; </a:t>
            </a:r>
            <a:r>
              <a:rPr lang="zh-CN" altLang="en-US" sz="1200" dirty="0" smtClean="0"/>
              <a:t>徐荣谦  江苏中医药  </a:t>
            </a:r>
            <a:r>
              <a:rPr lang="en-US" altLang="zh-CN" sz="1200" dirty="0" smtClean="0"/>
              <a:t>2012-03-05   </a:t>
            </a:r>
          </a:p>
          <a:p>
            <a:pPr>
              <a:lnSpc>
                <a:spcPct val="80000"/>
              </a:lnSpc>
            </a:pPr>
            <a:r>
              <a:rPr lang="en-US" altLang="zh-CN" sz="1200" dirty="0" smtClean="0"/>
              <a:t>9 </a:t>
            </a:r>
            <a:r>
              <a:rPr lang="zh-CN" altLang="en-US" sz="1200" dirty="0" smtClean="0"/>
              <a:t>加味芎蝎散对咳嗽变异性哮喘大鼠血清及肺泡灌洗液中神经生长因子含量的影响  张晶洁</a:t>
            </a:r>
            <a:r>
              <a:rPr lang="en-US" altLang="zh-CN" sz="1200" dirty="0" smtClean="0"/>
              <a:t>; </a:t>
            </a:r>
            <a:r>
              <a:rPr lang="zh-CN" altLang="en-US" sz="1200" dirty="0" smtClean="0"/>
              <a:t>徐荣谦  中国中医急症   </a:t>
            </a:r>
          </a:p>
          <a:p>
            <a:pPr>
              <a:lnSpc>
                <a:spcPct val="80000"/>
              </a:lnSpc>
            </a:pPr>
            <a:r>
              <a:rPr lang="en-US" altLang="zh-CN" sz="1200" dirty="0" smtClean="0"/>
              <a:t>10 </a:t>
            </a:r>
            <a:r>
              <a:rPr lang="zh-CN" altLang="en-US" sz="1200" dirty="0" smtClean="0"/>
              <a:t>徐荣谦教授治疗儿童肺纤维化经验总结  靳晓霞</a:t>
            </a:r>
            <a:r>
              <a:rPr lang="en-US" altLang="zh-CN" sz="1200" dirty="0" smtClean="0"/>
              <a:t>; </a:t>
            </a:r>
            <a:r>
              <a:rPr lang="zh-CN" altLang="en-US" sz="1200" dirty="0" smtClean="0"/>
              <a:t>徐荣谦  中国中医急症  </a:t>
            </a:r>
            <a:r>
              <a:rPr lang="en-US" altLang="zh-CN" sz="1200" dirty="0" smtClean="0"/>
              <a:t>2012-12-15   </a:t>
            </a:r>
          </a:p>
          <a:p>
            <a:pPr>
              <a:lnSpc>
                <a:spcPct val="80000"/>
              </a:lnSpc>
            </a:pPr>
            <a:r>
              <a:rPr lang="en-US" altLang="zh-CN" sz="1200" dirty="0" smtClean="0"/>
              <a:t>11 </a:t>
            </a:r>
            <a:r>
              <a:rPr lang="zh-CN" altLang="en-US" sz="1200" dirty="0" smtClean="0"/>
              <a:t>细胞凋亡相关因子与咳嗽变异性哮喘关系的研究  张晶洁</a:t>
            </a:r>
            <a:r>
              <a:rPr lang="en-US" altLang="zh-CN" sz="1200" dirty="0" smtClean="0"/>
              <a:t>; </a:t>
            </a:r>
            <a:r>
              <a:rPr lang="zh-CN" altLang="en-US" sz="1200" dirty="0" smtClean="0"/>
              <a:t>徐荣谦</a:t>
            </a:r>
            <a:r>
              <a:rPr lang="en-US" altLang="zh-CN" sz="1200" dirty="0" smtClean="0"/>
              <a:t>; </a:t>
            </a:r>
            <a:r>
              <a:rPr lang="zh-CN" altLang="en-US" sz="1200" dirty="0" smtClean="0"/>
              <a:t>王俊宏</a:t>
            </a:r>
            <a:r>
              <a:rPr lang="en-US" altLang="zh-CN" sz="1200" dirty="0" smtClean="0"/>
              <a:t>; </a:t>
            </a:r>
            <a:r>
              <a:rPr lang="zh-CN" altLang="en-US" sz="1200" dirty="0" smtClean="0"/>
              <a:t>孙洮玉  长春中医药大学学报  </a:t>
            </a:r>
            <a:r>
              <a:rPr lang="en-US" altLang="zh-CN" sz="1200" dirty="0" smtClean="0"/>
              <a:t>2012-02-10   </a:t>
            </a:r>
          </a:p>
          <a:p>
            <a:pPr>
              <a:lnSpc>
                <a:spcPct val="80000"/>
              </a:lnSpc>
            </a:pPr>
            <a:r>
              <a:rPr lang="en-US" altLang="zh-CN" sz="1200" dirty="0" smtClean="0"/>
              <a:t>12 “</a:t>
            </a:r>
            <a:r>
              <a:rPr lang="zh-CN" altLang="en-US" sz="1200" dirty="0" smtClean="0"/>
              <a:t>平喘摩法”治疗小儿哮喘临床疗效观察  倪玉婷</a:t>
            </a:r>
            <a:r>
              <a:rPr lang="en-US" altLang="zh-CN" sz="1200" dirty="0" smtClean="0"/>
              <a:t>; </a:t>
            </a:r>
            <a:r>
              <a:rPr lang="zh-CN" altLang="en-US" sz="1200" dirty="0" smtClean="0"/>
              <a:t>孙素涛</a:t>
            </a:r>
            <a:r>
              <a:rPr lang="en-US" altLang="zh-CN" sz="1200" dirty="0" smtClean="0"/>
              <a:t>; </a:t>
            </a:r>
            <a:r>
              <a:rPr lang="zh-CN" altLang="en-US" sz="1200" dirty="0" smtClean="0"/>
              <a:t>马喜林</a:t>
            </a:r>
            <a:r>
              <a:rPr lang="en-US" altLang="zh-CN" sz="1200" dirty="0" smtClean="0"/>
              <a:t>; </a:t>
            </a:r>
            <a:r>
              <a:rPr lang="zh-CN" altLang="en-US" sz="1200" dirty="0" smtClean="0"/>
              <a:t>唐君</a:t>
            </a:r>
            <a:r>
              <a:rPr lang="en-US" altLang="zh-CN" sz="1200" dirty="0" smtClean="0"/>
              <a:t>; </a:t>
            </a:r>
            <a:r>
              <a:rPr lang="zh-CN" altLang="en-US" sz="1200" dirty="0" smtClean="0"/>
              <a:t>徐荣谦  吉林中医药  </a:t>
            </a:r>
            <a:r>
              <a:rPr lang="en-US" altLang="zh-CN" sz="1200" dirty="0" smtClean="0"/>
              <a:t>2012-10-20   </a:t>
            </a:r>
          </a:p>
          <a:p>
            <a:pPr>
              <a:lnSpc>
                <a:spcPct val="80000"/>
              </a:lnSpc>
            </a:pPr>
            <a:r>
              <a:rPr lang="en-US" altLang="zh-CN" sz="1200" dirty="0" smtClean="0"/>
              <a:t>13 </a:t>
            </a:r>
            <a:r>
              <a:rPr lang="zh-CN" altLang="en-US" sz="1200" dirty="0" smtClean="0"/>
              <a:t>当前中医儿科师承教育存在的问题及相应的对策  徐荣谦  中医教育  </a:t>
            </a:r>
            <a:r>
              <a:rPr lang="en-US" altLang="zh-CN" sz="1200" dirty="0" smtClean="0"/>
              <a:t>2012-11-30  </a:t>
            </a:r>
          </a:p>
          <a:p>
            <a:pPr>
              <a:lnSpc>
                <a:spcPct val="80000"/>
              </a:lnSpc>
            </a:pPr>
            <a:r>
              <a:rPr lang="en-US" altLang="zh-CN" sz="1200" dirty="0" smtClean="0"/>
              <a:t>2013</a:t>
            </a:r>
            <a:endParaRPr lang="zh-CN" altLang="en-US" sz="1200" dirty="0" smtClean="0"/>
          </a:p>
          <a:p>
            <a:pPr>
              <a:lnSpc>
                <a:spcPct val="80000"/>
              </a:lnSpc>
            </a:pPr>
            <a:r>
              <a:rPr lang="en-US" altLang="zh-CN" sz="1200" dirty="0" smtClean="0"/>
              <a:t>1 </a:t>
            </a:r>
            <a:r>
              <a:rPr lang="zh-CN" altLang="en-US" sz="1200" dirty="0" smtClean="0"/>
              <a:t>从胆论治多发性抽动症体会  冯海音</a:t>
            </a:r>
            <a:r>
              <a:rPr lang="en-US" altLang="zh-CN" sz="1200" dirty="0" smtClean="0"/>
              <a:t>; </a:t>
            </a:r>
            <a:r>
              <a:rPr lang="zh-CN" altLang="en-US" sz="1200" dirty="0" smtClean="0"/>
              <a:t>徐荣谦  中医杂志  </a:t>
            </a:r>
            <a:r>
              <a:rPr lang="en-US" altLang="zh-CN" sz="1200" dirty="0" smtClean="0"/>
              <a:t>2013-09-02   </a:t>
            </a:r>
          </a:p>
          <a:p>
            <a:pPr>
              <a:lnSpc>
                <a:spcPct val="80000"/>
              </a:lnSpc>
            </a:pPr>
            <a:r>
              <a:rPr lang="en-US" altLang="zh-CN" sz="1200" dirty="0" smtClean="0"/>
              <a:t>2 </a:t>
            </a:r>
            <a:r>
              <a:rPr lang="zh-CN" altLang="en-US" sz="1200" dirty="0" smtClean="0"/>
              <a:t>徐荣谦治疗多发性抽动症临床经验拾萃  李建保</a:t>
            </a:r>
            <a:r>
              <a:rPr lang="en-US" altLang="zh-CN" sz="1200" dirty="0" smtClean="0"/>
              <a:t>; </a:t>
            </a:r>
            <a:r>
              <a:rPr lang="zh-CN" altLang="en-US" sz="1200" dirty="0" smtClean="0"/>
              <a:t>徐荣谦  辽宁中医杂志  </a:t>
            </a:r>
            <a:r>
              <a:rPr lang="en-US" altLang="zh-CN" sz="1200" dirty="0" smtClean="0"/>
              <a:t>2013-02-18  </a:t>
            </a:r>
          </a:p>
          <a:p>
            <a:pPr>
              <a:lnSpc>
                <a:spcPct val="80000"/>
              </a:lnSpc>
            </a:pPr>
            <a:r>
              <a:rPr lang="en-US" altLang="zh-CN" sz="1200" dirty="0" smtClean="0"/>
              <a:t>3 </a:t>
            </a:r>
            <a:r>
              <a:rPr lang="zh-CN" altLang="en-US" sz="1200" dirty="0" smtClean="0"/>
              <a:t>加味小苦辛汤对博来霉素</a:t>
            </a:r>
            <a:r>
              <a:rPr lang="en-US" altLang="zh-CN" sz="1200" dirty="0" smtClean="0"/>
              <a:t>A5</a:t>
            </a:r>
            <a:r>
              <a:rPr lang="zh-CN" altLang="en-US" sz="1200" dirty="0" smtClean="0"/>
              <a:t>致肺纤维化小鼠肺组织形态及转化生长因子</a:t>
            </a:r>
            <a:r>
              <a:rPr lang="en-US" altLang="zh-CN" sz="1200" dirty="0" smtClean="0"/>
              <a:t>β_1</a:t>
            </a:r>
            <a:r>
              <a:rPr lang="zh-CN" altLang="en-US" sz="1200" dirty="0" smtClean="0"/>
              <a:t>的影响  靳晓霞</a:t>
            </a:r>
            <a:r>
              <a:rPr lang="en-US" altLang="zh-CN" sz="1200" dirty="0" smtClean="0"/>
              <a:t>; </a:t>
            </a:r>
            <a:r>
              <a:rPr lang="zh-CN" altLang="en-US" sz="1200" dirty="0" smtClean="0"/>
              <a:t>徐荣谦</a:t>
            </a:r>
            <a:r>
              <a:rPr lang="en-US" altLang="zh-CN" sz="1200" dirty="0" smtClean="0"/>
              <a:t>; </a:t>
            </a:r>
            <a:r>
              <a:rPr lang="zh-CN" altLang="en-US" sz="1200" dirty="0" smtClean="0"/>
              <a:t> 中国中医药信息杂志  </a:t>
            </a:r>
            <a:r>
              <a:rPr lang="en-US" altLang="zh-CN" sz="1200" dirty="0" smtClean="0"/>
              <a:t>2013-05-15  </a:t>
            </a:r>
          </a:p>
          <a:p>
            <a:pPr>
              <a:lnSpc>
                <a:spcPct val="80000"/>
              </a:lnSpc>
            </a:pPr>
            <a:r>
              <a:rPr lang="en-US" altLang="zh-CN" sz="1200" dirty="0" smtClean="0"/>
              <a:t>4 </a:t>
            </a:r>
            <a:r>
              <a:rPr lang="zh-CN" altLang="en-US" sz="1200" dirty="0" smtClean="0"/>
              <a:t>儿童腺样体肥大与全身疾病的关系  钟玉明</a:t>
            </a:r>
            <a:r>
              <a:rPr lang="en-US" altLang="zh-CN" sz="1200" dirty="0" smtClean="0"/>
              <a:t>; </a:t>
            </a:r>
            <a:r>
              <a:rPr lang="zh-CN" altLang="en-US" sz="1200" dirty="0" smtClean="0"/>
              <a:t>倪玉婷</a:t>
            </a:r>
            <a:r>
              <a:rPr lang="en-US" altLang="zh-CN" sz="1200" dirty="0" smtClean="0"/>
              <a:t>; </a:t>
            </a:r>
            <a:r>
              <a:rPr lang="zh-CN" altLang="en-US" sz="1200" dirty="0" smtClean="0"/>
              <a:t>徐荣谦  光明中医  </a:t>
            </a:r>
            <a:r>
              <a:rPr lang="en-US" altLang="zh-CN" sz="1200" dirty="0" smtClean="0"/>
              <a:t>2013-04-20  </a:t>
            </a:r>
          </a:p>
          <a:p>
            <a:pPr>
              <a:lnSpc>
                <a:spcPct val="80000"/>
              </a:lnSpc>
            </a:pPr>
            <a:r>
              <a:rPr lang="en-US" altLang="zh-CN" sz="1200" dirty="0" smtClean="0"/>
              <a:t>5 </a:t>
            </a:r>
            <a:r>
              <a:rPr lang="zh-CN" altLang="en-US" sz="1200" dirty="0" smtClean="0"/>
              <a:t>徐荣谦教授小儿脾胃病治法及方药规律初探  唐君</a:t>
            </a:r>
            <a:r>
              <a:rPr lang="en-US" altLang="zh-CN" sz="1200" dirty="0" smtClean="0"/>
              <a:t>; </a:t>
            </a:r>
            <a:r>
              <a:rPr lang="zh-CN" altLang="en-US" sz="1200" dirty="0" smtClean="0"/>
              <a:t>徐荣谦  中医儿科杂志  </a:t>
            </a:r>
            <a:r>
              <a:rPr lang="en-US" altLang="zh-CN" sz="1200" dirty="0" smtClean="0"/>
              <a:t>2013-03-25 </a:t>
            </a:r>
          </a:p>
          <a:p>
            <a:pPr>
              <a:lnSpc>
                <a:spcPct val="80000"/>
              </a:lnSpc>
            </a:pPr>
            <a:r>
              <a:rPr lang="en-US" altLang="zh-CN" sz="1200" dirty="0" smtClean="0"/>
              <a:t>6 </a:t>
            </a:r>
            <a:r>
              <a:rPr lang="zh-CN" altLang="en-US" sz="1200" dirty="0" smtClean="0"/>
              <a:t>六味地黄汤治疗小儿脑发育迟缓</a:t>
            </a:r>
            <a:r>
              <a:rPr lang="en-US" altLang="zh-CN" sz="1200" dirty="0" smtClean="0"/>
              <a:t>1</a:t>
            </a:r>
            <a:r>
              <a:rPr lang="zh-CN" altLang="en-US" sz="1200" dirty="0" smtClean="0"/>
              <a:t>例报道  吴玉晶</a:t>
            </a:r>
            <a:r>
              <a:rPr lang="en-US" altLang="zh-CN" sz="1200" dirty="0" smtClean="0"/>
              <a:t>; </a:t>
            </a:r>
            <a:r>
              <a:rPr lang="zh-CN" altLang="en-US" sz="1200" dirty="0" smtClean="0"/>
              <a:t>晏雨军</a:t>
            </a:r>
            <a:r>
              <a:rPr lang="en-US" altLang="zh-CN" sz="1200" dirty="0" smtClean="0"/>
              <a:t>; </a:t>
            </a:r>
            <a:r>
              <a:rPr lang="zh-CN" altLang="en-US" sz="1200" dirty="0" smtClean="0"/>
              <a:t>徐荣谦  中国中西医结合儿科学  </a:t>
            </a:r>
            <a:r>
              <a:rPr lang="en-US" altLang="zh-CN" sz="1200" dirty="0" smtClean="0"/>
              <a:t>2013-12-25  </a:t>
            </a:r>
          </a:p>
          <a:p>
            <a:pPr>
              <a:lnSpc>
                <a:spcPct val="80000"/>
              </a:lnSpc>
            </a:pPr>
            <a:r>
              <a:rPr lang="en-US" altLang="zh-CN" sz="1200" dirty="0" smtClean="0"/>
              <a:t>7 </a:t>
            </a:r>
            <a:r>
              <a:rPr lang="zh-CN" altLang="en-US" sz="1200" dirty="0" smtClean="0"/>
              <a:t>中西医结合治疗手足口病并发中枢神经系统感染</a:t>
            </a:r>
            <a:r>
              <a:rPr lang="en-US" altLang="zh-CN" sz="1200" dirty="0" smtClean="0"/>
              <a:t>90</a:t>
            </a:r>
            <a:r>
              <a:rPr lang="zh-CN" altLang="en-US" sz="1200" dirty="0" smtClean="0"/>
              <a:t>例临床观察  靳晓霞</a:t>
            </a:r>
            <a:r>
              <a:rPr lang="en-US" altLang="zh-CN" sz="1200" dirty="0" smtClean="0"/>
              <a:t>; </a:t>
            </a:r>
            <a:r>
              <a:rPr lang="zh-CN" altLang="en-US" sz="1200" dirty="0" smtClean="0"/>
              <a:t>王俊宏</a:t>
            </a:r>
            <a:r>
              <a:rPr lang="en-US" altLang="zh-CN" sz="1200" dirty="0" smtClean="0"/>
              <a:t>; </a:t>
            </a:r>
            <a:r>
              <a:rPr lang="zh-CN" altLang="en-US" sz="1200" dirty="0" smtClean="0"/>
              <a:t>徐荣谦</a:t>
            </a:r>
            <a:r>
              <a:rPr lang="en-US" altLang="zh-CN" sz="1200" dirty="0" smtClean="0"/>
              <a:t>; </a:t>
            </a:r>
            <a:r>
              <a:rPr lang="zh-CN" altLang="en-US" sz="1200" dirty="0" smtClean="0"/>
              <a:t>刘清泉</a:t>
            </a:r>
            <a:r>
              <a:rPr lang="en-US" altLang="zh-CN" sz="1200" dirty="0" smtClean="0"/>
              <a:t>; </a:t>
            </a:r>
            <a:r>
              <a:rPr lang="zh-CN" altLang="en-US" sz="1200" dirty="0" smtClean="0"/>
              <a:t>庞俊香</a:t>
            </a:r>
            <a:r>
              <a:rPr lang="en-US" altLang="zh-CN" sz="1200" dirty="0" smtClean="0"/>
              <a:t>; </a:t>
            </a:r>
            <a:r>
              <a:rPr lang="zh-CN" altLang="en-US" sz="1200" dirty="0" smtClean="0"/>
              <a:t>郭俊明  中国中医急症  </a:t>
            </a:r>
            <a:r>
              <a:rPr lang="en-US" altLang="zh-CN" sz="1200" dirty="0" smtClean="0"/>
              <a:t>2013-03-15 </a:t>
            </a:r>
          </a:p>
          <a:p>
            <a:pPr>
              <a:lnSpc>
                <a:spcPct val="80000"/>
              </a:lnSpc>
            </a:pPr>
            <a:r>
              <a:rPr lang="en-US" altLang="zh-CN" sz="1200" dirty="0" smtClean="0"/>
              <a:t>8 </a:t>
            </a:r>
            <a:r>
              <a:rPr lang="zh-CN" altLang="en-US" sz="1200" dirty="0" smtClean="0"/>
              <a:t>紫丹颗粒对过敏性紫癜患儿肾损害的影响  张君</a:t>
            </a:r>
            <a:r>
              <a:rPr lang="en-US" altLang="zh-CN" sz="1200" dirty="0" smtClean="0"/>
              <a:t>; </a:t>
            </a:r>
            <a:r>
              <a:rPr lang="zh-CN" altLang="en-US" sz="1200" dirty="0" smtClean="0"/>
              <a:t>张少卿</a:t>
            </a:r>
            <a:r>
              <a:rPr lang="en-US" altLang="zh-CN" sz="1200" dirty="0" smtClean="0"/>
              <a:t>; </a:t>
            </a:r>
            <a:r>
              <a:rPr lang="zh-CN" altLang="en-US" sz="1200" dirty="0" smtClean="0"/>
              <a:t>王绍洁</a:t>
            </a:r>
            <a:r>
              <a:rPr lang="en-US" altLang="zh-CN" sz="1200" dirty="0" smtClean="0"/>
              <a:t>; </a:t>
            </a:r>
            <a:r>
              <a:rPr lang="zh-CN" altLang="en-US" sz="1200" dirty="0" smtClean="0"/>
              <a:t>李铁男</a:t>
            </a:r>
            <a:r>
              <a:rPr lang="en-US" altLang="zh-CN" sz="1200" dirty="0" smtClean="0"/>
              <a:t>; </a:t>
            </a:r>
            <a:r>
              <a:rPr lang="zh-CN" altLang="en-US" sz="1200" dirty="0" smtClean="0"/>
              <a:t>陈家惠</a:t>
            </a:r>
            <a:r>
              <a:rPr lang="en-US" altLang="zh-CN" sz="1200" dirty="0" smtClean="0"/>
              <a:t>; </a:t>
            </a:r>
            <a:r>
              <a:rPr lang="zh-CN" altLang="en-US" sz="1200" dirty="0" smtClean="0"/>
              <a:t>赵历军</a:t>
            </a:r>
            <a:r>
              <a:rPr lang="en-US" altLang="zh-CN" sz="1200" dirty="0" smtClean="0"/>
              <a:t>; </a:t>
            </a:r>
            <a:r>
              <a:rPr lang="zh-CN" altLang="en-US" sz="1200" dirty="0" smtClean="0"/>
              <a:t>徐荣谦</a:t>
            </a:r>
            <a:r>
              <a:rPr lang="en-US" altLang="zh-CN" sz="1200" dirty="0" smtClean="0"/>
              <a:t>; </a:t>
            </a:r>
            <a:r>
              <a:rPr lang="zh-CN" altLang="en-US" sz="1200" dirty="0" smtClean="0"/>
              <a:t>杨颖  中医杂志  </a:t>
            </a:r>
            <a:r>
              <a:rPr lang="en-US" altLang="zh-CN" sz="1200" dirty="0" smtClean="0"/>
              <a:t>2013-08-17  </a:t>
            </a:r>
          </a:p>
          <a:p>
            <a:pPr>
              <a:lnSpc>
                <a:spcPct val="80000"/>
              </a:lnSpc>
            </a:pPr>
            <a:r>
              <a:rPr lang="en-US" altLang="zh-CN" sz="1200" dirty="0" smtClean="0"/>
              <a:t>9 </a:t>
            </a:r>
            <a:r>
              <a:rPr lang="zh-CN" altLang="en-US" sz="1200" dirty="0" smtClean="0"/>
              <a:t>徐荣谦教授治疗儿童闭塞性细支气管炎  马喜林</a:t>
            </a:r>
            <a:r>
              <a:rPr lang="en-US" altLang="zh-CN" sz="1200" dirty="0" smtClean="0"/>
              <a:t>; </a:t>
            </a:r>
            <a:r>
              <a:rPr lang="zh-CN" altLang="en-US" sz="1200" dirty="0" smtClean="0"/>
              <a:t>徐荣谦  吉林中医药  </a:t>
            </a:r>
            <a:r>
              <a:rPr lang="en-US" altLang="zh-CN" sz="1200" dirty="0" smtClean="0"/>
              <a:t>2013-08-15 </a:t>
            </a:r>
          </a:p>
          <a:p>
            <a:pPr>
              <a:lnSpc>
                <a:spcPct val="80000"/>
              </a:lnSpc>
            </a:pPr>
            <a:r>
              <a:rPr lang="en-US" altLang="zh-CN" sz="1200" dirty="0" smtClean="0"/>
              <a:t>10 “</a:t>
            </a:r>
            <a:r>
              <a:rPr lang="zh-CN" altLang="en-US" sz="1200" dirty="0" smtClean="0"/>
              <a:t>徐氏平喘摩按法”改善儿童哮喘症状临床研究  倪玉婷</a:t>
            </a:r>
            <a:r>
              <a:rPr lang="en-US" altLang="zh-CN" sz="1200" dirty="0" smtClean="0"/>
              <a:t>; </a:t>
            </a:r>
            <a:r>
              <a:rPr lang="zh-CN" altLang="en-US" sz="1200" dirty="0" smtClean="0"/>
              <a:t>唐君</a:t>
            </a:r>
            <a:r>
              <a:rPr lang="en-US" altLang="zh-CN" sz="1200" dirty="0" smtClean="0"/>
              <a:t>; </a:t>
            </a:r>
            <a:r>
              <a:rPr lang="zh-CN" altLang="en-US" sz="1200" dirty="0" smtClean="0"/>
              <a:t>马喜林</a:t>
            </a:r>
            <a:r>
              <a:rPr lang="en-US" altLang="zh-CN" sz="1200" dirty="0" smtClean="0"/>
              <a:t>; </a:t>
            </a:r>
            <a:r>
              <a:rPr lang="zh-CN" altLang="en-US" sz="1200" dirty="0" smtClean="0"/>
              <a:t>朱洧仪</a:t>
            </a:r>
            <a:r>
              <a:rPr lang="en-US" altLang="zh-CN" sz="1200" dirty="0" smtClean="0"/>
              <a:t>; </a:t>
            </a:r>
            <a:r>
              <a:rPr lang="zh-CN" altLang="en-US" sz="1200" dirty="0" smtClean="0"/>
              <a:t>徐荣谦  中医学报  </a:t>
            </a:r>
            <a:r>
              <a:rPr lang="en-US" altLang="zh-CN" sz="1200" dirty="0" smtClean="0"/>
              <a:t>2013-11-01 </a:t>
            </a:r>
          </a:p>
          <a:p>
            <a:pPr>
              <a:lnSpc>
                <a:spcPct val="80000"/>
              </a:lnSpc>
            </a:pPr>
            <a:r>
              <a:rPr lang="en-US" altLang="zh-CN" sz="1200" dirty="0" smtClean="0"/>
              <a:t>11 </a:t>
            </a:r>
            <a:r>
              <a:rPr lang="zh-CN" altLang="en-US" sz="1200" dirty="0" smtClean="0"/>
              <a:t>徐荣谦教授小儿腺样体肥大“</a:t>
            </a:r>
            <a:r>
              <a:rPr lang="en-US" altLang="zh-CN" sz="1200" dirty="0" smtClean="0"/>
              <a:t>3</a:t>
            </a:r>
            <a:r>
              <a:rPr lang="zh-CN" altLang="en-US" sz="1200" dirty="0" smtClean="0"/>
              <a:t>期论治”经验  钟玉明</a:t>
            </a:r>
            <a:r>
              <a:rPr lang="en-US" altLang="zh-CN" sz="1200" dirty="0" smtClean="0"/>
              <a:t>; </a:t>
            </a:r>
            <a:r>
              <a:rPr lang="zh-CN" altLang="en-US" sz="1200" dirty="0" smtClean="0"/>
              <a:t>徐荣谦  中国中医急症  </a:t>
            </a:r>
            <a:r>
              <a:rPr lang="en-US" altLang="zh-CN" sz="1200" dirty="0" smtClean="0"/>
              <a:t>2013-06-15  </a:t>
            </a:r>
          </a:p>
          <a:p>
            <a:pPr>
              <a:lnSpc>
                <a:spcPct val="80000"/>
              </a:lnSpc>
            </a:pPr>
            <a:r>
              <a:rPr lang="en-US" altLang="zh-CN" sz="1200" dirty="0" smtClean="0"/>
              <a:t>12 </a:t>
            </a:r>
            <a:r>
              <a:rPr lang="zh-CN" altLang="en-US" sz="1200" dirty="0" smtClean="0"/>
              <a:t>单纯中药治疗小儿睑板腺囊肿验案</a:t>
            </a:r>
            <a:r>
              <a:rPr lang="en-US" altLang="zh-CN" sz="1200" dirty="0" smtClean="0"/>
              <a:t>1</a:t>
            </a:r>
            <a:r>
              <a:rPr lang="zh-CN" altLang="en-US" sz="1200" dirty="0" smtClean="0"/>
              <a:t>则  曹明璐</a:t>
            </a:r>
            <a:r>
              <a:rPr lang="en-US" altLang="zh-CN" sz="1200" dirty="0" smtClean="0"/>
              <a:t>; </a:t>
            </a:r>
            <a:r>
              <a:rPr lang="zh-CN" altLang="en-US" sz="1200" dirty="0" smtClean="0"/>
              <a:t>徐荣谦  北京中医药大学学报</a:t>
            </a:r>
            <a:r>
              <a:rPr lang="en-US" altLang="zh-CN" sz="1200" dirty="0" smtClean="0"/>
              <a:t>(</a:t>
            </a:r>
            <a:r>
              <a:rPr lang="zh-CN" altLang="en-US" sz="1200" dirty="0" smtClean="0"/>
              <a:t>中医临床版</a:t>
            </a:r>
            <a:r>
              <a:rPr lang="en-US" altLang="zh-CN" sz="1200" dirty="0" smtClean="0"/>
              <a:t>)  2013-01-30 </a:t>
            </a:r>
          </a:p>
          <a:p>
            <a:pPr>
              <a:lnSpc>
                <a:spcPct val="80000"/>
              </a:lnSpc>
            </a:pPr>
            <a:r>
              <a:rPr lang="en-US" altLang="zh-CN" sz="1200" dirty="0" smtClean="0"/>
              <a:t>13 </a:t>
            </a:r>
            <a:r>
              <a:rPr lang="zh-CN" altLang="en-US" sz="1200" dirty="0" smtClean="0"/>
              <a:t>从一例儿童反复咳嗽谈基层中医医生重视儿童慢性咳嗽诊断  罗斯琼</a:t>
            </a:r>
            <a:r>
              <a:rPr lang="en-US" altLang="zh-CN" sz="1200" dirty="0" smtClean="0"/>
              <a:t>; </a:t>
            </a:r>
            <a:r>
              <a:rPr lang="zh-CN" altLang="en-US" sz="1200" dirty="0" smtClean="0"/>
              <a:t>徐荣谦  光明中医  </a:t>
            </a:r>
            <a:r>
              <a:rPr lang="en-US" altLang="zh-CN" sz="1200" dirty="0" smtClean="0"/>
              <a:t>2013-02-20 </a:t>
            </a:r>
          </a:p>
          <a:p>
            <a:pPr>
              <a:lnSpc>
                <a:spcPct val="80000"/>
              </a:lnSpc>
            </a:pPr>
            <a:r>
              <a:rPr lang="en-US" altLang="zh-CN" sz="1200" dirty="0" smtClean="0"/>
              <a:t>14 </a:t>
            </a:r>
            <a:r>
              <a:rPr lang="zh-CN" altLang="en-US" sz="1200" dirty="0" smtClean="0"/>
              <a:t>儿童肺纤维化中医复方治疗集萃  王亮</a:t>
            </a:r>
            <a:r>
              <a:rPr lang="en-US" altLang="zh-CN" sz="1200" dirty="0" smtClean="0"/>
              <a:t>; </a:t>
            </a:r>
            <a:r>
              <a:rPr lang="zh-CN" altLang="en-US" sz="1200" dirty="0" smtClean="0"/>
              <a:t>周远航</a:t>
            </a:r>
            <a:r>
              <a:rPr lang="en-US" altLang="zh-CN" sz="1200" dirty="0" smtClean="0"/>
              <a:t>; </a:t>
            </a:r>
            <a:r>
              <a:rPr lang="zh-CN" altLang="en-US" sz="1200" dirty="0" smtClean="0"/>
              <a:t>徐荣谦  中国中医药现代远程教育  </a:t>
            </a:r>
            <a:r>
              <a:rPr lang="en-US" altLang="zh-CN" sz="1200" dirty="0" smtClean="0"/>
              <a:t>2013-10-08 </a:t>
            </a:r>
          </a:p>
          <a:p>
            <a:pPr>
              <a:lnSpc>
                <a:spcPct val="80000"/>
              </a:lnSpc>
            </a:pPr>
            <a:r>
              <a:rPr lang="en-US" altLang="zh-CN" sz="1200" dirty="0" smtClean="0"/>
              <a:t>15 </a:t>
            </a:r>
            <a:r>
              <a:rPr lang="zh-CN" altLang="en-US" sz="1200" dirty="0" smtClean="0"/>
              <a:t>徐荣谦教授治疗小儿腺样体肥大经验  于阳</a:t>
            </a:r>
            <a:r>
              <a:rPr lang="en-US" altLang="zh-CN" sz="1200" dirty="0" smtClean="0"/>
              <a:t>; </a:t>
            </a:r>
            <a:r>
              <a:rPr lang="zh-CN" altLang="en-US" sz="1200" dirty="0" smtClean="0"/>
              <a:t>徐荣谦  光明中医  </a:t>
            </a:r>
            <a:r>
              <a:rPr lang="en-US" altLang="zh-CN" sz="1200" dirty="0" smtClean="0"/>
              <a:t>2013-10-20 </a:t>
            </a:r>
          </a:p>
          <a:p>
            <a:pPr>
              <a:lnSpc>
                <a:spcPct val="80000"/>
              </a:lnSpc>
            </a:pPr>
            <a:r>
              <a:rPr lang="en-US" altLang="zh-CN" sz="1200" dirty="0" smtClean="0"/>
              <a:t>16 </a:t>
            </a:r>
            <a:r>
              <a:rPr lang="zh-CN" altLang="en-US" sz="1200" dirty="0" smtClean="0"/>
              <a:t>社区小儿营养性缺铁性贫血防治思路  蔡江</a:t>
            </a:r>
            <a:r>
              <a:rPr lang="en-US" altLang="zh-CN" sz="1200" dirty="0" smtClean="0"/>
              <a:t>; </a:t>
            </a:r>
            <a:r>
              <a:rPr lang="zh-CN" altLang="en-US" sz="1200" dirty="0" smtClean="0"/>
              <a:t>吴玉晶</a:t>
            </a:r>
            <a:r>
              <a:rPr lang="en-US" altLang="zh-CN" sz="1200" dirty="0" smtClean="0"/>
              <a:t>; </a:t>
            </a:r>
            <a:r>
              <a:rPr lang="zh-CN" altLang="en-US" sz="1200" dirty="0" smtClean="0"/>
              <a:t>徐荣谦  中国中西医结合儿科学  </a:t>
            </a:r>
            <a:r>
              <a:rPr lang="en-US" altLang="zh-CN" sz="1200" dirty="0" smtClean="0"/>
              <a:t>2013-06-25 </a:t>
            </a:r>
          </a:p>
          <a:p>
            <a:pPr>
              <a:lnSpc>
                <a:spcPct val="80000"/>
              </a:lnSpc>
            </a:pPr>
            <a:r>
              <a:rPr lang="en-US" altLang="zh-CN" sz="1200" dirty="0" smtClean="0"/>
              <a:t>17 </a:t>
            </a:r>
            <a:r>
              <a:rPr lang="zh-CN" altLang="en-US" sz="1200" dirty="0" smtClean="0"/>
              <a:t>徐荣谦教授“从胆论治”小儿积滞经验  冯海音</a:t>
            </a:r>
            <a:r>
              <a:rPr lang="en-US" altLang="zh-CN" sz="1200" dirty="0" smtClean="0"/>
              <a:t>; </a:t>
            </a:r>
            <a:r>
              <a:rPr lang="zh-CN" altLang="en-US" sz="1200" dirty="0" smtClean="0"/>
              <a:t>徐荣谦  中国中西医结合儿科学  </a:t>
            </a:r>
            <a:r>
              <a:rPr lang="en-US" altLang="zh-CN" sz="1200" dirty="0" smtClean="0"/>
              <a:t>2013-04-25 </a:t>
            </a:r>
          </a:p>
          <a:p>
            <a:pPr>
              <a:lnSpc>
                <a:spcPct val="80000"/>
              </a:lnSpc>
            </a:pPr>
            <a:r>
              <a:rPr lang="en-US" altLang="zh-CN" sz="1200" dirty="0" smtClean="0"/>
              <a:t>18 </a:t>
            </a:r>
            <a:r>
              <a:rPr lang="zh-CN" altLang="en-US" sz="1200" dirty="0" smtClean="0"/>
              <a:t>消导健脾和胃法治疗小儿积滞  吴玉晶</a:t>
            </a:r>
            <a:r>
              <a:rPr lang="en-US" altLang="zh-CN" sz="1200" dirty="0" smtClean="0"/>
              <a:t>; </a:t>
            </a:r>
            <a:r>
              <a:rPr lang="zh-CN" altLang="en-US" sz="1200" dirty="0" smtClean="0"/>
              <a:t>徐荣谦  中国中西医结合儿科学  </a:t>
            </a:r>
            <a:r>
              <a:rPr lang="en-US" altLang="zh-CN" sz="1200" dirty="0" smtClean="0"/>
              <a:t>2013-04-25</a:t>
            </a:r>
          </a:p>
          <a:p>
            <a:pPr>
              <a:lnSpc>
                <a:spcPct val="80000"/>
              </a:lnSpc>
            </a:pPr>
            <a:r>
              <a:rPr lang="en-US" altLang="zh-CN" sz="1200" dirty="0" smtClean="0"/>
              <a:t>2014</a:t>
            </a:r>
            <a:r>
              <a:rPr lang="zh-CN" altLang="en-US" sz="1200" dirty="0" smtClean="0"/>
              <a:t>年</a:t>
            </a:r>
          </a:p>
          <a:p>
            <a:pPr>
              <a:lnSpc>
                <a:spcPct val="80000"/>
              </a:lnSpc>
            </a:pPr>
            <a:r>
              <a:rPr lang="en-US" altLang="zh-CN" sz="1200" dirty="0" smtClean="0"/>
              <a:t>1 </a:t>
            </a:r>
            <a:r>
              <a:rPr lang="zh-CN" altLang="en-US" sz="1200" dirty="0" smtClean="0"/>
              <a:t>、炒三芽在儿科之妙用  蔡江</a:t>
            </a:r>
            <a:r>
              <a:rPr lang="en-US" altLang="zh-CN" sz="1200" dirty="0" smtClean="0"/>
              <a:t>; </a:t>
            </a:r>
            <a:r>
              <a:rPr lang="zh-CN" altLang="en-US" sz="1200" dirty="0" smtClean="0"/>
              <a:t>徐荣谦</a:t>
            </a:r>
            <a:r>
              <a:rPr lang="en-US" altLang="zh-CN" sz="1200" dirty="0" smtClean="0"/>
              <a:t>; </a:t>
            </a:r>
            <a:r>
              <a:rPr lang="zh-CN" altLang="en-US" sz="1200" dirty="0" smtClean="0"/>
              <a:t>刘尚建  河南中医  </a:t>
            </a:r>
            <a:r>
              <a:rPr lang="en-US" altLang="zh-CN" sz="1200" dirty="0" smtClean="0"/>
              <a:t>2014-01-01  </a:t>
            </a:r>
          </a:p>
          <a:p>
            <a:pPr>
              <a:lnSpc>
                <a:spcPct val="80000"/>
              </a:lnSpc>
            </a:pPr>
            <a:r>
              <a:rPr lang="en-US" altLang="zh-CN" sz="1200" dirty="0" smtClean="0"/>
              <a:t>2</a:t>
            </a:r>
            <a:r>
              <a:rPr lang="zh-CN" altLang="en-US" sz="1200" dirty="0" smtClean="0"/>
              <a:t>、 “平喘摩按法”在儿童哮喘治疗中的临床应用  倪玉婷</a:t>
            </a:r>
            <a:r>
              <a:rPr lang="en-US" altLang="zh-CN" sz="1200" dirty="0" smtClean="0"/>
              <a:t>; </a:t>
            </a:r>
            <a:r>
              <a:rPr lang="zh-CN" altLang="en-US" sz="1200" dirty="0" smtClean="0"/>
              <a:t>张晶洁</a:t>
            </a:r>
            <a:r>
              <a:rPr lang="en-US" altLang="zh-CN" sz="1200" dirty="0" smtClean="0"/>
              <a:t>; </a:t>
            </a:r>
            <a:r>
              <a:rPr lang="zh-CN" altLang="en-US" sz="1200" dirty="0" smtClean="0"/>
              <a:t>冯海音</a:t>
            </a:r>
            <a:r>
              <a:rPr lang="en-US" altLang="zh-CN" sz="1200" dirty="0" smtClean="0"/>
              <a:t>; </a:t>
            </a:r>
            <a:r>
              <a:rPr lang="zh-CN" altLang="en-US" sz="1200" dirty="0" smtClean="0"/>
              <a:t>唐君</a:t>
            </a:r>
            <a:r>
              <a:rPr lang="en-US" altLang="zh-CN" sz="1200" dirty="0" smtClean="0"/>
              <a:t>; </a:t>
            </a:r>
            <a:r>
              <a:rPr lang="zh-CN" altLang="en-US" sz="1200" dirty="0" smtClean="0"/>
              <a:t>徐荣谦  吉林中医药  </a:t>
            </a:r>
            <a:r>
              <a:rPr lang="en-US" altLang="zh-CN" sz="1200" dirty="0" smtClean="0"/>
              <a:t>2014-02-15</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p:nvPr>
        </p:nvSpPr>
        <p:spPr/>
        <p:txBody>
          <a:bodyPr/>
          <a:lstStyle/>
          <a:p>
            <a:endParaRPr lang="zh-CN" altLang="en-US" dirty="0" smtClean="0"/>
          </a:p>
        </p:txBody>
      </p:sp>
      <p:sp>
        <p:nvSpPr>
          <p:cNvPr id="34818" name="Rectangle 3"/>
          <p:cNvSpPr>
            <a:spLocks noGrp="1"/>
          </p:cNvSpPr>
          <p:nvPr>
            <p:ph type="body" idx="1"/>
          </p:nvPr>
        </p:nvSpPr>
        <p:spPr>
          <a:xfrm>
            <a:off x="357158" y="1357298"/>
            <a:ext cx="8501122" cy="3613165"/>
          </a:xfrm>
        </p:spPr>
        <p:txBody>
          <a:bodyPr/>
          <a:lstStyle/>
          <a:p>
            <a:pPr>
              <a:lnSpc>
                <a:spcPct val="80000"/>
              </a:lnSpc>
              <a:buFont typeface="Arial" charset="0"/>
              <a:buNone/>
            </a:pPr>
            <a:r>
              <a:rPr lang="en-US" altLang="zh-CN" sz="1800" dirty="0" smtClean="0"/>
              <a:t>      《</a:t>
            </a:r>
            <a:r>
              <a:rPr lang="zh-CN" altLang="en-US" sz="1800" dirty="0" smtClean="0"/>
              <a:t>刘弼臣中医儿科经方应用心得</a:t>
            </a:r>
            <a:r>
              <a:rPr lang="en-US" altLang="zh-CN" sz="1800" dirty="0" smtClean="0"/>
              <a:t>》</a:t>
            </a:r>
            <a:r>
              <a:rPr lang="zh-CN" altLang="en-US" sz="1800" dirty="0" smtClean="0"/>
              <a:t>中国医药科技出版社</a:t>
            </a:r>
            <a:r>
              <a:rPr lang="en-US" altLang="zh-CN" sz="1800" dirty="0" smtClean="0"/>
              <a:t>2013</a:t>
            </a:r>
            <a:r>
              <a:rPr lang="zh-CN" altLang="en-US" sz="1800" dirty="0" smtClean="0"/>
              <a:t>年</a:t>
            </a:r>
            <a:r>
              <a:rPr lang="en-US" altLang="zh-CN" sz="1800" dirty="0" smtClean="0"/>
              <a:t>7</a:t>
            </a:r>
            <a:r>
              <a:rPr lang="zh-CN" altLang="en-US" sz="1800" dirty="0" smtClean="0"/>
              <a:t>月出版</a:t>
            </a:r>
          </a:p>
          <a:p>
            <a:pPr>
              <a:lnSpc>
                <a:spcPct val="80000"/>
              </a:lnSpc>
            </a:pPr>
            <a:r>
              <a:rPr lang="en-US" altLang="zh-CN" sz="1800" dirty="0" smtClean="0"/>
              <a:t>《</a:t>
            </a:r>
            <a:r>
              <a:rPr lang="zh-CN" altLang="en-US" sz="1800" dirty="0" smtClean="0"/>
              <a:t>刘弼臣中医儿科用药讲稿</a:t>
            </a:r>
            <a:r>
              <a:rPr lang="en-US" altLang="zh-CN" sz="1800" dirty="0" smtClean="0"/>
              <a:t>》</a:t>
            </a:r>
            <a:r>
              <a:rPr lang="zh-CN" altLang="en-US" sz="1800" dirty="0" smtClean="0"/>
              <a:t>中国医药科技出版社</a:t>
            </a:r>
            <a:r>
              <a:rPr lang="en-US" altLang="zh-CN" sz="1800" dirty="0" smtClean="0"/>
              <a:t>2013</a:t>
            </a:r>
            <a:r>
              <a:rPr lang="zh-CN" altLang="en-US" sz="1800" dirty="0" smtClean="0"/>
              <a:t>年</a:t>
            </a:r>
            <a:r>
              <a:rPr lang="en-US" altLang="zh-CN" sz="1800" dirty="0" smtClean="0"/>
              <a:t>7</a:t>
            </a:r>
            <a:r>
              <a:rPr lang="zh-CN" altLang="en-US" sz="1800" dirty="0" smtClean="0"/>
              <a:t>月出版</a:t>
            </a:r>
          </a:p>
          <a:p>
            <a:pPr>
              <a:lnSpc>
                <a:spcPct val="80000"/>
              </a:lnSpc>
            </a:pPr>
            <a:r>
              <a:rPr lang="en-US" altLang="zh-CN" sz="1800" dirty="0" smtClean="0"/>
              <a:t>《</a:t>
            </a:r>
            <a:r>
              <a:rPr lang="zh-CN" altLang="en-US" sz="1800" dirty="0" smtClean="0"/>
              <a:t>刘弼臣中医儿科疑难病辩证论治</a:t>
            </a:r>
            <a:r>
              <a:rPr lang="en-US" altLang="zh-CN" sz="1800" dirty="0" smtClean="0"/>
              <a:t>》</a:t>
            </a:r>
            <a:r>
              <a:rPr lang="zh-CN" altLang="en-US" sz="1800" dirty="0" smtClean="0"/>
              <a:t>中国医药科技出版社</a:t>
            </a:r>
            <a:r>
              <a:rPr lang="en-US" altLang="zh-CN" sz="1800" dirty="0" smtClean="0"/>
              <a:t>2013</a:t>
            </a:r>
            <a:r>
              <a:rPr lang="zh-CN" altLang="en-US" sz="1800" dirty="0" smtClean="0"/>
              <a:t>年</a:t>
            </a:r>
            <a:r>
              <a:rPr lang="en-US" altLang="zh-CN" sz="1800" dirty="0" smtClean="0"/>
              <a:t>7</a:t>
            </a:r>
            <a:r>
              <a:rPr lang="zh-CN" altLang="en-US" sz="1800" dirty="0" smtClean="0"/>
              <a:t>月出版</a:t>
            </a:r>
          </a:p>
          <a:p>
            <a:pPr>
              <a:lnSpc>
                <a:spcPct val="80000"/>
              </a:lnSpc>
            </a:pPr>
            <a:r>
              <a:rPr lang="en-US" altLang="zh-CN" sz="1800" dirty="0" smtClean="0"/>
              <a:t>《</a:t>
            </a:r>
            <a:r>
              <a:rPr lang="zh-CN" altLang="en-US" sz="1800" dirty="0" smtClean="0"/>
              <a:t>刘弼臣中医儿科医案百例</a:t>
            </a:r>
            <a:r>
              <a:rPr lang="en-US" altLang="zh-CN" sz="1800" dirty="0" smtClean="0"/>
              <a:t>》</a:t>
            </a:r>
            <a:r>
              <a:rPr lang="zh-CN" altLang="en-US" sz="1800" dirty="0" smtClean="0"/>
              <a:t>中国医药科技出版社</a:t>
            </a:r>
            <a:r>
              <a:rPr lang="en-US" altLang="zh-CN" sz="1800" dirty="0" smtClean="0"/>
              <a:t>2013</a:t>
            </a:r>
            <a:r>
              <a:rPr lang="zh-CN" altLang="en-US" sz="1800" dirty="0" smtClean="0"/>
              <a:t>年</a:t>
            </a:r>
            <a:r>
              <a:rPr lang="en-US" altLang="zh-CN" sz="1800" dirty="0" smtClean="0"/>
              <a:t>7</a:t>
            </a:r>
            <a:r>
              <a:rPr lang="zh-CN" altLang="en-US" sz="1800" dirty="0" smtClean="0"/>
              <a:t>月出版</a:t>
            </a:r>
          </a:p>
          <a:p>
            <a:pPr>
              <a:lnSpc>
                <a:spcPct val="80000"/>
              </a:lnSpc>
            </a:pPr>
            <a:r>
              <a:rPr lang="en-US" altLang="zh-CN" sz="1800" dirty="0" smtClean="0"/>
              <a:t>《</a:t>
            </a:r>
            <a:r>
              <a:rPr lang="zh-CN" altLang="en-US" sz="1800" dirty="0" smtClean="0"/>
              <a:t>刘弼臣学术思想</a:t>
            </a:r>
            <a:r>
              <a:rPr lang="en-US" altLang="zh-CN" sz="1800" dirty="0" smtClean="0"/>
              <a:t>》</a:t>
            </a:r>
            <a:r>
              <a:rPr lang="zh-CN" altLang="en-US" sz="1800" dirty="0" smtClean="0"/>
              <a:t>中国医药科技出版社</a:t>
            </a:r>
            <a:r>
              <a:rPr lang="en-US" altLang="zh-CN" sz="1800" dirty="0" smtClean="0"/>
              <a:t>2013</a:t>
            </a:r>
            <a:r>
              <a:rPr lang="zh-CN" altLang="en-US" sz="1800" dirty="0" smtClean="0"/>
              <a:t>年</a:t>
            </a:r>
            <a:r>
              <a:rPr lang="en-US" altLang="zh-CN" sz="1800" dirty="0" smtClean="0"/>
              <a:t>7</a:t>
            </a:r>
            <a:r>
              <a:rPr lang="zh-CN" altLang="en-US" sz="1800" dirty="0" smtClean="0"/>
              <a:t>月出版</a:t>
            </a:r>
          </a:p>
          <a:p>
            <a:pPr>
              <a:lnSpc>
                <a:spcPct val="80000"/>
              </a:lnSpc>
            </a:pPr>
            <a:r>
              <a:rPr lang="en-US" altLang="zh-CN" sz="1800" dirty="0" smtClean="0"/>
              <a:t>《</a:t>
            </a:r>
            <a:r>
              <a:rPr lang="zh-CN" altLang="en-US" sz="1800" dirty="0" smtClean="0"/>
              <a:t>中医儿科师承讲记</a:t>
            </a:r>
            <a:r>
              <a:rPr lang="en-US" altLang="zh-CN" sz="1800" dirty="0" smtClean="0"/>
              <a:t>》</a:t>
            </a:r>
            <a:r>
              <a:rPr lang="zh-CN" altLang="en-US" sz="1800" dirty="0" smtClean="0"/>
              <a:t>中国医药科技出版社</a:t>
            </a:r>
            <a:r>
              <a:rPr lang="en-US" altLang="zh-CN" sz="1800" dirty="0" smtClean="0"/>
              <a:t>2013</a:t>
            </a:r>
            <a:r>
              <a:rPr lang="zh-CN" altLang="en-US" sz="1800" dirty="0" smtClean="0"/>
              <a:t>年</a:t>
            </a:r>
            <a:r>
              <a:rPr lang="en-US" altLang="zh-CN" sz="1800" dirty="0" smtClean="0"/>
              <a:t>7</a:t>
            </a:r>
            <a:r>
              <a:rPr lang="zh-CN" altLang="en-US" sz="1800" dirty="0" smtClean="0"/>
              <a:t>月出版</a:t>
            </a:r>
          </a:p>
          <a:p>
            <a:pPr>
              <a:lnSpc>
                <a:spcPct val="80000"/>
              </a:lnSpc>
            </a:pPr>
            <a:r>
              <a:rPr lang="en-US" altLang="zh-CN" sz="1800" dirty="0" smtClean="0"/>
              <a:t>《</a:t>
            </a:r>
            <a:r>
              <a:rPr lang="zh-CN" altLang="en-US" sz="1800" dirty="0" smtClean="0"/>
              <a:t>幼科三书讲记</a:t>
            </a:r>
            <a:r>
              <a:rPr lang="en-US" altLang="zh-CN" sz="1800" dirty="0" smtClean="0"/>
              <a:t>》</a:t>
            </a:r>
            <a:r>
              <a:rPr lang="zh-CN" altLang="en-US" sz="1800" dirty="0" smtClean="0"/>
              <a:t>中国医药科技出版社</a:t>
            </a:r>
            <a:r>
              <a:rPr lang="en-US" altLang="zh-CN" sz="1800" dirty="0" smtClean="0"/>
              <a:t>2013</a:t>
            </a:r>
            <a:r>
              <a:rPr lang="zh-CN" altLang="en-US" sz="1800" dirty="0" smtClean="0"/>
              <a:t>年</a:t>
            </a:r>
            <a:r>
              <a:rPr lang="en-US" altLang="zh-CN" sz="1800" dirty="0" smtClean="0"/>
              <a:t>7</a:t>
            </a:r>
            <a:r>
              <a:rPr lang="zh-CN" altLang="en-US" sz="1800" dirty="0" smtClean="0"/>
              <a:t>月出版</a:t>
            </a:r>
          </a:p>
          <a:p>
            <a:pPr>
              <a:lnSpc>
                <a:spcPct val="80000"/>
              </a:lnSpc>
            </a:pPr>
            <a:r>
              <a:rPr lang="en-US" altLang="zh-CN" sz="1800" dirty="0" smtClean="0"/>
              <a:t>《</a:t>
            </a:r>
            <a:r>
              <a:rPr lang="zh-CN" altLang="en-US" sz="1800" dirty="0" smtClean="0"/>
              <a:t>万密斋幼科心解</a:t>
            </a:r>
            <a:r>
              <a:rPr lang="en-US" altLang="zh-CN" sz="1800" dirty="0" smtClean="0"/>
              <a:t>》</a:t>
            </a:r>
            <a:r>
              <a:rPr lang="zh-CN" altLang="en-US" sz="1800" dirty="0" smtClean="0"/>
              <a:t>中国医药科技出版社</a:t>
            </a:r>
            <a:r>
              <a:rPr lang="en-US" altLang="zh-CN" sz="1800" dirty="0" smtClean="0"/>
              <a:t>2013</a:t>
            </a:r>
            <a:r>
              <a:rPr lang="zh-CN" altLang="en-US" sz="1800" dirty="0" smtClean="0"/>
              <a:t>年</a:t>
            </a:r>
            <a:r>
              <a:rPr lang="en-US" altLang="zh-CN" sz="1800" dirty="0" smtClean="0"/>
              <a:t>7</a:t>
            </a:r>
            <a:r>
              <a:rPr lang="zh-CN" altLang="en-US" sz="1800" dirty="0" smtClean="0"/>
              <a:t>月出版</a:t>
            </a:r>
          </a:p>
          <a:p>
            <a:pPr>
              <a:lnSpc>
                <a:spcPct val="80000"/>
              </a:lnSpc>
            </a:pPr>
            <a:r>
              <a:rPr lang="en-US" altLang="zh-CN" sz="1800" dirty="0" smtClean="0"/>
              <a:t>《</a:t>
            </a:r>
            <a:r>
              <a:rPr lang="zh-CN" altLang="en-US" sz="1800" dirty="0" smtClean="0"/>
              <a:t>明清中医儿科歌赋集解</a:t>
            </a:r>
            <a:r>
              <a:rPr lang="en-US" altLang="zh-CN" sz="1800" dirty="0" smtClean="0"/>
              <a:t>》</a:t>
            </a:r>
            <a:r>
              <a:rPr lang="zh-CN" altLang="en-US" sz="1800" dirty="0" smtClean="0"/>
              <a:t>中国医药科技出版社</a:t>
            </a:r>
            <a:r>
              <a:rPr lang="en-US" altLang="zh-CN" sz="1800" dirty="0" smtClean="0"/>
              <a:t>2013</a:t>
            </a:r>
            <a:r>
              <a:rPr lang="zh-CN" altLang="en-US" sz="1800" dirty="0" smtClean="0"/>
              <a:t>年</a:t>
            </a:r>
            <a:r>
              <a:rPr lang="en-US" altLang="zh-CN" sz="1800" dirty="0" smtClean="0"/>
              <a:t>7</a:t>
            </a:r>
            <a:r>
              <a:rPr lang="zh-CN" altLang="en-US" sz="1800" dirty="0" smtClean="0"/>
              <a:t>月出版</a:t>
            </a:r>
          </a:p>
          <a:p>
            <a:pPr>
              <a:lnSpc>
                <a:spcPct val="80000"/>
              </a:lnSpc>
            </a:pPr>
            <a:r>
              <a:rPr lang="en-US" altLang="zh-CN" sz="1800" dirty="0" smtClean="0"/>
              <a:t>《</a:t>
            </a:r>
            <a:r>
              <a:rPr lang="zh-CN" altLang="en-US" sz="1800" dirty="0" smtClean="0"/>
              <a:t>医宗金鉴。幼科心法要诀发挥</a:t>
            </a:r>
            <a:r>
              <a:rPr lang="en-US" altLang="zh-CN" sz="1800" dirty="0" smtClean="0"/>
              <a:t>》</a:t>
            </a:r>
            <a:r>
              <a:rPr lang="zh-CN" altLang="en-US" sz="1800" dirty="0" smtClean="0"/>
              <a:t>中国医药科技出版社</a:t>
            </a:r>
            <a:r>
              <a:rPr lang="en-US" altLang="zh-CN" sz="1800" dirty="0" smtClean="0"/>
              <a:t>2013</a:t>
            </a:r>
            <a:r>
              <a:rPr lang="zh-CN" altLang="en-US" sz="1800" dirty="0" smtClean="0"/>
              <a:t>年</a:t>
            </a:r>
            <a:r>
              <a:rPr lang="en-US" altLang="zh-CN" sz="1800" dirty="0" smtClean="0"/>
              <a:t>7</a:t>
            </a:r>
            <a:r>
              <a:rPr lang="zh-CN" altLang="en-US" sz="1800" dirty="0" smtClean="0"/>
              <a:t>月出版</a:t>
            </a:r>
          </a:p>
          <a:p>
            <a:pPr>
              <a:lnSpc>
                <a:spcPct val="80000"/>
              </a:lnSpc>
            </a:pPr>
            <a:r>
              <a:rPr lang="en-US" altLang="zh-CN" sz="1800" dirty="0" smtClean="0"/>
              <a:t>《</a:t>
            </a:r>
            <a:r>
              <a:rPr lang="zh-CN" altLang="en-US" sz="1800" dirty="0" smtClean="0"/>
              <a:t>中医儿科学</a:t>
            </a:r>
            <a:r>
              <a:rPr lang="en-US" altLang="zh-CN" sz="1800" dirty="0" smtClean="0"/>
              <a:t>》</a:t>
            </a:r>
            <a:r>
              <a:rPr lang="zh-CN" altLang="en-US" sz="1800" dirty="0" smtClean="0"/>
              <a:t>中国中医药出版社</a:t>
            </a:r>
            <a:r>
              <a:rPr lang="en-US" altLang="zh-CN" sz="1800" dirty="0" smtClean="0"/>
              <a:t>2013</a:t>
            </a:r>
            <a:r>
              <a:rPr lang="zh-CN" altLang="en-US" sz="1800" dirty="0" smtClean="0"/>
              <a:t>年</a:t>
            </a:r>
            <a:r>
              <a:rPr lang="en-US" altLang="zh-CN" sz="1800" dirty="0" smtClean="0"/>
              <a:t>11</a:t>
            </a:r>
            <a:r>
              <a:rPr lang="zh-CN" altLang="en-US" sz="1800" dirty="0" smtClean="0"/>
              <a:t>月已经出版</a:t>
            </a:r>
          </a:p>
          <a:p>
            <a:pPr>
              <a:lnSpc>
                <a:spcPct val="80000"/>
              </a:lnSpc>
            </a:pPr>
            <a:r>
              <a:rPr lang="en-US" altLang="zh-CN" sz="1800" dirty="0" smtClean="0"/>
              <a:t>《</a:t>
            </a:r>
            <a:r>
              <a:rPr lang="zh-CN" altLang="en-US" sz="1800" dirty="0" smtClean="0"/>
              <a:t>小儿常见病中医自助手册</a:t>
            </a:r>
            <a:r>
              <a:rPr lang="en-US" altLang="zh-CN" sz="1800" dirty="0" smtClean="0"/>
              <a:t>》</a:t>
            </a:r>
            <a:r>
              <a:rPr lang="zh-CN" altLang="en-US" sz="1800" dirty="0" smtClean="0"/>
              <a:t>人民军医出版社</a:t>
            </a:r>
            <a:r>
              <a:rPr lang="en-US" altLang="zh-CN" sz="1800" dirty="0" smtClean="0"/>
              <a:t>2013</a:t>
            </a:r>
            <a:r>
              <a:rPr lang="zh-CN" altLang="en-US" sz="1800" dirty="0" smtClean="0"/>
              <a:t>年</a:t>
            </a:r>
            <a:r>
              <a:rPr lang="en-US" altLang="zh-CN" sz="1800" dirty="0" smtClean="0"/>
              <a:t>6</a:t>
            </a:r>
            <a:r>
              <a:rPr lang="zh-CN" altLang="en-US" sz="1800" dirty="0" smtClean="0"/>
              <a:t>月出版</a:t>
            </a:r>
          </a:p>
        </p:txBody>
      </p:sp>
      <p:pic>
        <p:nvPicPr>
          <p:cNvPr id="34819" name="内容占位符 6" descr="东直门图标.jpg"/>
          <p:cNvPicPr>
            <a:picLocks noGrp="1" noChangeAspect="1"/>
          </p:cNvPicPr>
          <p:nvPr>
            <p:ph idx="4294967295"/>
          </p:nvPr>
        </p:nvPicPr>
        <p:blipFill>
          <a:blip r:embed="rId2"/>
          <a:srcRect/>
          <a:stretch>
            <a:fillRect/>
          </a:stretch>
        </p:blipFill>
        <p:spPr>
          <a:xfrm>
            <a:off x="0" y="500063"/>
            <a:ext cx="666750" cy="638175"/>
          </a:xfrm>
        </p:spPr>
      </p:pic>
      <p:sp>
        <p:nvSpPr>
          <p:cNvPr id="6" name="Rectangle 2"/>
          <p:cNvSpPr txBox="1">
            <a:spLocks noChangeArrowheads="1"/>
          </p:cNvSpPr>
          <p:nvPr/>
        </p:nvSpPr>
        <p:spPr>
          <a:xfrm>
            <a:off x="1116013" y="476250"/>
            <a:ext cx="7358062" cy="64293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chor="ctr">
            <a:noAutofit/>
          </a:bodyPr>
          <a:lstStyle/>
          <a:p>
            <a:pPr algn="ctr"/>
            <a:r>
              <a:rPr lang="zh-CN" altLang="en-US" sz="4000" b="1" dirty="0"/>
              <a:t>出版</a:t>
            </a:r>
            <a:r>
              <a:rPr lang="zh-CN" altLang="en-US" sz="4000" b="1" dirty="0" smtClean="0"/>
              <a:t>专著</a:t>
            </a:r>
            <a:r>
              <a:rPr lang="en-US" altLang="zh-CN" sz="4000" b="1" dirty="0" smtClean="0"/>
              <a:t>13</a:t>
            </a:r>
            <a:r>
              <a:rPr lang="zh-CN" altLang="en-US" sz="4000" b="1" dirty="0" smtClean="0"/>
              <a:t>部</a:t>
            </a:r>
            <a:endParaRPr lang="zh-CN" altLang="en-US" sz="4000" b="1" dirty="0"/>
          </a:p>
        </p:txBody>
      </p:sp>
      <p:sp>
        <p:nvSpPr>
          <p:cNvPr id="34821" name="Rectangle 2"/>
          <p:cNvSpPr txBox="1">
            <a:spLocks noChangeArrowheads="1"/>
          </p:cNvSpPr>
          <p:nvPr/>
        </p:nvSpPr>
        <p:spPr bwMode="auto">
          <a:xfrm>
            <a:off x="1071563" y="2143125"/>
            <a:ext cx="7358062" cy="2214563"/>
          </a:xfrm>
          <a:prstGeom prst="rect">
            <a:avLst/>
          </a:prstGeom>
          <a:noFill/>
          <a:ln w="9525">
            <a:noFill/>
            <a:miter lim="800000"/>
            <a:headEnd/>
            <a:tailEnd/>
          </a:ln>
        </p:spPr>
        <p:txBody>
          <a:bodyPr anchor="ctr"/>
          <a:lstStyle/>
          <a:p>
            <a:pPr algn="ctr"/>
            <a:endParaRPr lang="en-US" altLang="zh-CN" sz="5400">
              <a:latin typeface="黑体" pitchFamily="49" charset="-122"/>
              <a:ea typeface="黑体" pitchFamily="49" charset="-122"/>
            </a:endParaRPr>
          </a:p>
        </p:txBody>
      </p:sp>
      <p:pic>
        <p:nvPicPr>
          <p:cNvPr id="34822" name="Picture 7" descr="IMG_1835"/>
          <p:cNvPicPr>
            <a:picLocks noChangeAspect="1" noChangeArrowheads="1"/>
          </p:cNvPicPr>
          <p:nvPr/>
        </p:nvPicPr>
        <p:blipFill>
          <a:blip r:embed="rId3" cstate="print"/>
          <a:srcRect/>
          <a:stretch>
            <a:fillRect/>
          </a:stretch>
        </p:blipFill>
        <p:spPr bwMode="auto">
          <a:xfrm>
            <a:off x="2108181" y="5275263"/>
            <a:ext cx="7035819" cy="1582737"/>
          </a:xfrm>
          <a:prstGeom prst="rect">
            <a:avLst/>
          </a:prstGeom>
          <a:noFill/>
          <a:ln w="9525">
            <a:noFill/>
            <a:miter lim="800000"/>
            <a:headEnd/>
            <a:tailEnd/>
          </a:ln>
        </p:spPr>
      </p:pic>
      <p:pic>
        <p:nvPicPr>
          <p:cNvPr id="8" name="Picture 12"/>
          <p:cNvPicPr>
            <a:picLocks noChangeAspect="1" noChangeArrowheads="1"/>
          </p:cNvPicPr>
          <p:nvPr/>
        </p:nvPicPr>
        <p:blipFill>
          <a:blip r:embed="rId4" cstate="print"/>
          <a:srcRect/>
          <a:stretch>
            <a:fillRect/>
          </a:stretch>
        </p:blipFill>
        <p:spPr bwMode="auto">
          <a:xfrm>
            <a:off x="285720" y="4770438"/>
            <a:ext cx="1512887" cy="2087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idx="4294967295"/>
          </p:nvPr>
        </p:nvSpPr>
        <p:spPr/>
        <p:txBody>
          <a:bodyPr/>
          <a:lstStyle/>
          <a:p>
            <a:endParaRPr lang="zh-CN" altLang="en-US" smtClean="0"/>
          </a:p>
        </p:txBody>
      </p:sp>
      <p:pic>
        <p:nvPicPr>
          <p:cNvPr id="22531" name="内容占位符 6" descr="东直门图标.jpg"/>
          <p:cNvPicPr>
            <a:picLocks noGrp="1" noChangeAspect="1"/>
          </p:cNvPicPr>
          <p:nvPr>
            <p:ph idx="4294967295"/>
          </p:nvPr>
        </p:nvPicPr>
        <p:blipFill>
          <a:blip r:embed="rId2"/>
          <a:srcRect/>
          <a:stretch>
            <a:fillRect/>
          </a:stretch>
        </p:blipFill>
        <p:spPr>
          <a:xfrm>
            <a:off x="0" y="500063"/>
            <a:ext cx="666750" cy="638175"/>
          </a:xfrm>
        </p:spPr>
      </p:pic>
      <p:sp>
        <p:nvSpPr>
          <p:cNvPr id="6" name="Rectangle 2"/>
          <p:cNvSpPr txBox="1">
            <a:spLocks noChangeArrowheads="1"/>
          </p:cNvSpPr>
          <p:nvPr/>
        </p:nvSpPr>
        <p:spPr>
          <a:xfrm>
            <a:off x="1116013" y="476250"/>
            <a:ext cx="7358062" cy="64293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chor="ctr">
            <a:noAutofit/>
          </a:bodyPr>
          <a:lstStyle/>
          <a:p>
            <a:pPr algn="ctr">
              <a:defRPr/>
            </a:pPr>
            <a:r>
              <a:rPr lang="zh-CN" altLang="en-US" sz="4000" dirty="0" smtClean="0"/>
              <a:t>科研项目</a:t>
            </a:r>
            <a:endParaRPr lang="en-US" altLang="zh-CN" sz="4000" dirty="0"/>
          </a:p>
        </p:txBody>
      </p:sp>
      <p:sp>
        <p:nvSpPr>
          <p:cNvPr id="22533" name="Rectangle 2"/>
          <p:cNvSpPr txBox="1">
            <a:spLocks noChangeArrowheads="1"/>
          </p:cNvSpPr>
          <p:nvPr/>
        </p:nvSpPr>
        <p:spPr bwMode="auto">
          <a:xfrm>
            <a:off x="1071563" y="2143125"/>
            <a:ext cx="7358062" cy="2214563"/>
          </a:xfrm>
          <a:prstGeom prst="rect">
            <a:avLst/>
          </a:prstGeom>
          <a:noFill/>
          <a:ln w="9525">
            <a:noFill/>
            <a:miter lim="800000"/>
            <a:headEnd/>
            <a:tailEnd/>
          </a:ln>
        </p:spPr>
        <p:txBody>
          <a:bodyPr anchor="ctr"/>
          <a:lstStyle/>
          <a:p>
            <a:pPr algn="ctr"/>
            <a:endParaRPr lang="en-US" altLang="zh-CN" sz="5400">
              <a:latin typeface="黑体" pitchFamily="49" charset="-122"/>
              <a:ea typeface="黑体" pitchFamily="49" charset="-122"/>
            </a:endParaRPr>
          </a:p>
        </p:txBody>
      </p:sp>
      <p:graphicFrame>
        <p:nvGraphicFramePr>
          <p:cNvPr id="9" name="图示 8"/>
          <p:cNvGraphicFramePr/>
          <p:nvPr/>
        </p:nvGraphicFramePr>
        <p:xfrm>
          <a:off x="1000100" y="1500174"/>
          <a:ext cx="7072362" cy="485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713</TotalTime>
  <Words>2119</Words>
  <PresentationFormat>全屏显示(4:3)</PresentationFormat>
  <Paragraphs>197</Paragraphs>
  <Slides>18</Slides>
  <Notes>0</Notes>
  <HiddenSlides>0</HiddenSlides>
  <MMClips>0</MMClips>
  <ScaleCrop>false</ScaleCrop>
  <HeadingPairs>
    <vt:vector size="4" baseType="variant">
      <vt:variant>
        <vt:lpstr>主题</vt:lpstr>
      </vt:variant>
      <vt:variant>
        <vt:i4>1</vt:i4>
      </vt:variant>
      <vt:variant>
        <vt:lpstr>幻灯片标题</vt:lpstr>
      </vt:variant>
      <vt:variant>
        <vt:i4>18</vt:i4>
      </vt:variant>
    </vt:vector>
  </HeadingPairs>
  <TitlesOfParts>
    <vt:vector size="19" baseType="lpstr">
      <vt:lpstr>Office 主题</vt:lpstr>
      <vt:lpstr>全国名老中医药专家—刘弼臣传承研究室 </vt:lpstr>
      <vt:lpstr>汇报提纲</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Sky123.Org</cp:lastModifiedBy>
  <cp:revision>151</cp:revision>
  <dcterms:created xsi:type="dcterms:W3CDTF">2011-06-11T09:11:53Z</dcterms:created>
  <dcterms:modified xsi:type="dcterms:W3CDTF">2014-10-22T02:42:18Z</dcterms:modified>
</cp:coreProperties>
</file>